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73" r:id="rId3"/>
  </p:sldMasterIdLst>
  <p:notesMasterIdLst>
    <p:notesMasterId r:id="rId26"/>
  </p:notesMasterIdLst>
  <p:sldIdLst>
    <p:sldId id="258" r:id="rId4"/>
    <p:sldId id="329" r:id="rId5"/>
    <p:sldId id="319" r:id="rId6"/>
    <p:sldId id="324" r:id="rId7"/>
    <p:sldId id="320" r:id="rId8"/>
    <p:sldId id="269" r:id="rId9"/>
    <p:sldId id="325" r:id="rId10"/>
    <p:sldId id="343" r:id="rId11"/>
    <p:sldId id="344" r:id="rId12"/>
    <p:sldId id="345" r:id="rId13"/>
    <p:sldId id="340" r:id="rId14"/>
    <p:sldId id="318" r:id="rId15"/>
    <p:sldId id="321" r:id="rId16"/>
    <p:sldId id="322" r:id="rId17"/>
    <p:sldId id="323" r:id="rId18"/>
    <p:sldId id="271" r:id="rId19"/>
    <p:sldId id="270" r:id="rId20"/>
    <p:sldId id="278" r:id="rId21"/>
    <p:sldId id="326" r:id="rId22"/>
    <p:sldId id="346" r:id="rId23"/>
    <p:sldId id="279" r:id="rId24"/>
    <p:sldId id="262" r:id="rId25"/>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kcja domyślna" id="{26C2DE14-28A0-42B8-B4D1-6A63AA45601A}">
          <p14:sldIdLst>
            <p14:sldId id="258"/>
            <p14:sldId id="329"/>
            <p14:sldId id="319"/>
            <p14:sldId id="324"/>
            <p14:sldId id="320"/>
            <p14:sldId id="269"/>
            <p14:sldId id="325"/>
            <p14:sldId id="343"/>
            <p14:sldId id="344"/>
            <p14:sldId id="345"/>
            <p14:sldId id="340"/>
            <p14:sldId id="318"/>
            <p14:sldId id="321"/>
            <p14:sldId id="322"/>
            <p14:sldId id="323"/>
            <p14:sldId id="271"/>
            <p14:sldId id="270"/>
            <p14:sldId id="278"/>
            <p14:sldId id="326"/>
            <p14:sldId id="346"/>
            <p14:sldId id="279"/>
            <p14:sldId id="26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aarschmidt, Katrin" initials="SK" lastIdx="7" clrIdx="0">
    <p:extLst>
      <p:ext uri="{19B8F6BF-5375-455C-9EA6-DF929625EA0E}">
        <p15:presenceInfo xmlns:p15="http://schemas.microsoft.com/office/powerpoint/2012/main" userId="S-1-5-21-1156737867-681972312-1097073633-29068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FF"/>
    <a:srgbClr val="FF3399"/>
    <a:srgbClr val="1F28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3" autoAdjust="0"/>
    <p:restoredTop sz="94221" autoAdjust="0"/>
  </p:normalViewPr>
  <p:slideViewPr>
    <p:cSldViewPr>
      <p:cViewPr varScale="1">
        <p:scale>
          <a:sx n="77" d="100"/>
          <a:sy n="77" d="100"/>
        </p:scale>
        <p:origin x="154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73" d="100"/>
          <a:sy n="73" d="100"/>
        </p:scale>
        <p:origin x="-2994"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commentAuthors" Target="commentAuthors.xml"/><Relationship Id="rId30"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hyperlink" Target="https://ec.europa.eu/info/funding-tenders/opportunities/docs/2021-2027/common/guidance/om_en.pdf" TargetMode="External"/><Relationship Id="rId2" Type="http://schemas.openxmlformats.org/officeDocument/2006/relationships/hyperlink" Target="https://op.europa.eu/en/publication-detail/-/publication/bb02d56e-9b3c-11eb-b85c-01aa75ed71a1/language-en" TargetMode="External"/><Relationship Id="rId1" Type="http://schemas.openxmlformats.org/officeDocument/2006/relationships/hyperlink" Target="https://www.net4mobilityplus.eu/" TargetMode="External"/><Relationship Id="rId4" Type="http://schemas.openxmlformats.org/officeDocument/2006/relationships/hyperlink" Target="https://ec.europa.eu/research/mariecurieactions/about-msca/msca-green-charter" TargetMode="External"/></Relationships>
</file>

<file path=ppt/diagrams/_rels/drawing1.xml.rels><?xml version="1.0" encoding="UTF-8" standalone="yes"?>
<Relationships xmlns="http://schemas.openxmlformats.org/package/2006/relationships"><Relationship Id="rId3" Type="http://schemas.openxmlformats.org/officeDocument/2006/relationships/hyperlink" Target="https://ec.europa.eu/info/funding-tenders/opportunities/docs/2021-2027/common/guidance/om_en.pdf" TargetMode="External"/><Relationship Id="rId2" Type="http://schemas.openxmlformats.org/officeDocument/2006/relationships/hyperlink" Target="https://op.europa.eu/en/publication-detail/-/publication/bb02d56e-9b3c-11eb-b85c-01aa75ed71a1/language-en" TargetMode="External"/><Relationship Id="rId1" Type="http://schemas.openxmlformats.org/officeDocument/2006/relationships/hyperlink" Target="https://www.net4mobilityplus.eu/" TargetMode="External"/><Relationship Id="rId4" Type="http://schemas.openxmlformats.org/officeDocument/2006/relationships/hyperlink" Target="https://ec.europa.eu/research/mariecurieactions/about-msca/msca-green-charter" TargetMode="Externa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8E033D-C54A-4045-A61C-CBD08CBCEBD0}" type="doc">
      <dgm:prSet loTypeId="urn:microsoft.com/office/officeart/2005/8/layout/hierarchy4" loCatId="list" qsTypeId="urn:microsoft.com/office/officeart/2005/8/quickstyle/simple1" qsCatId="simple" csTypeId="urn:microsoft.com/office/officeart/2005/8/colors/accent1_5" csCatId="accent1" phldr="1"/>
      <dgm:spPr/>
      <dgm:t>
        <a:bodyPr/>
        <a:lstStyle/>
        <a:p>
          <a:endParaRPr lang="lv-LV"/>
        </a:p>
      </dgm:t>
    </dgm:pt>
    <dgm:pt modelId="{68858F40-6AA2-4355-BE39-D30EC33393EC}">
      <dgm:prSet phldrT="[Text]"/>
      <dgm:spPr/>
      <dgm:t>
        <a:bodyPr/>
        <a:lstStyle/>
        <a:p>
          <a:r>
            <a:rPr lang="lv-LV" dirty="0">
              <a:latin typeface="Cambria" panose="02040503050406030204" pitchFamily="18" charset="0"/>
              <a:ea typeface="Cambria" panose="02040503050406030204" pitchFamily="18" charset="0"/>
            </a:rPr>
            <a:t>MSCA </a:t>
          </a:r>
          <a:r>
            <a:rPr lang="lv-LV" dirty="0" err="1">
              <a:latin typeface="Cambria" panose="02040503050406030204" pitchFamily="18" charset="0"/>
              <a:ea typeface="Cambria" panose="02040503050406030204" pitchFamily="18" charset="0"/>
            </a:rPr>
            <a:t>Guide</a:t>
          </a:r>
          <a:r>
            <a:rPr lang="lv-LV" dirty="0">
              <a:latin typeface="Cambria" panose="02040503050406030204" pitchFamily="18" charset="0"/>
              <a:ea typeface="Cambria" panose="02040503050406030204" pitchFamily="18" charset="0"/>
            </a:rPr>
            <a:t> </a:t>
          </a:r>
          <a:r>
            <a:rPr lang="lv-LV" dirty="0" err="1">
              <a:latin typeface="Cambria" panose="02040503050406030204" pitchFamily="18" charset="0"/>
              <a:ea typeface="Cambria" panose="02040503050406030204" pitchFamily="18" charset="0"/>
            </a:rPr>
            <a:t>for</a:t>
          </a:r>
          <a:r>
            <a:rPr lang="lv-LV" dirty="0">
              <a:latin typeface="Cambria" panose="02040503050406030204" pitchFamily="18" charset="0"/>
              <a:ea typeface="Cambria" panose="02040503050406030204" pitchFamily="18" charset="0"/>
            </a:rPr>
            <a:t> </a:t>
          </a:r>
          <a:r>
            <a:rPr lang="lv-LV" dirty="0" err="1">
              <a:latin typeface="Cambria" panose="02040503050406030204" pitchFamily="18" charset="0"/>
              <a:ea typeface="Cambria" panose="02040503050406030204" pitchFamily="18" charset="0"/>
            </a:rPr>
            <a:t>applicants</a:t>
          </a:r>
          <a:endParaRPr lang="lv-LV" dirty="0">
            <a:latin typeface="Cambria" panose="02040503050406030204" pitchFamily="18" charset="0"/>
            <a:ea typeface="Cambria" panose="02040503050406030204" pitchFamily="18" charset="0"/>
          </a:endParaRPr>
        </a:p>
      </dgm:t>
    </dgm:pt>
    <dgm:pt modelId="{DD45C7B5-C8CD-4F8C-A1A2-268363EFC918}" type="parTrans" cxnId="{A7B63440-0051-4DA3-9FDA-856C2C8BA773}">
      <dgm:prSet/>
      <dgm:spPr/>
      <dgm:t>
        <a:bodyPr/>
        <a:lstStyle/>
        <a:p>
          <a:endParaRPr lang="lv-LV"/>
        </a:p>
      </dgm:t>
    </dgm:pt>
    <dgm:pt modelId="{BDF1D2BF-B4CA-4B2B-91B2-637DF996DD7F}" type="sibTrans" cxnId="{A7B63440-0051-4DA3-9FDA-856C2C8BA773}">
      <dgm:prSet/>
      <dgm:spPr/>
      <dgm:t>
        <a:bodyPr/>
        <a:lstStyle/>
        <a:p>
          <a:endParaRPr lang="lv-LV"/>
        </a:p>
      </dgm:t>
    </dgm:pt>
    <dgm:pt modelId="{C4B0E31C-677E-47BD-A44B-4A65F51F8E16}">
      <dgm:prSet phldrT="[Text]"/>
      <dgm:spPr/>
      <dgm:t>
        <a:bodyPr/>
        <a:lstStyle/>
        <a:p>
          <a:r>
            <a:rPr lang="lv-LV" dirty="0">
              <a:latin typeface="Cambria" panose="02040503050406030204" pitchFamily="18" charset="0"/>
              <a:ea typeface="Cambria" panose="02040503050406030204" pitchFamily="18" charset="0"/>
            </a:rPr>
            <a:t>MSCA </a:t>
          </a:r>
          <a:r>
            <a:rPr lang="lv-LV" dirty="0" err="1">
              <a:latin typeface="Cambria" panose="02040503050406030204" pitchFamily="18" charset="0"/>
              <a:ea typeface="Cambria" panose="02040503050406030204" pitchFamily="18" charset="0"/>
            </a:rPr>
            <a:t>Work</a:t>
          </a:r>
          <a:r>
            <a:rPr lang="lv-LV" dirty="0">
              <a:latin typeface="Cambria" panose="02040503050406030204" pitchFamily="18" charset="0"/>
              <a:ea typeface="Cambria" panose="02040503050406030204" pitchFamily="18" charset="0"/>
            </a:rPr>
            <a:t> </a:t>
          </a:r>
          <a:r>
            <a:rPr lang="lv-LV" dirty="0" err="1">
              <a:latin typeface="Cambria" panose="02040503050406030204" pitchFamily="18" charset="0"/>
              <a:ea typeface="Cambria" panose="02040503050406030204" pitchFamily="18" charset="0"/>
            </a:rPr>
            <a:t>programme</a:t>
          </a:r>
          <a:r>
            <a:rPr lang="lv-LV" dirty="0">
              <a:latin typeface="Cambria" panose="02040503050406030204" pitchFamily="18" charset="0"/>
              <a:ea typeface="Cambria" panose="02040503050406030204" pitchFamily="18" charset="0"/>
            </a:rPr>
            <a:t> 2021-2022 </a:t>
          </a:r>
        </a:p>
      </dgm:t>
    </dgm:pt>
    <dgm:pt modelId="{F6375BCC-1B40-4F56-ADBC-4AB30E3A6093}" type="parTrans" cxnId="{35C8C770-5E85-4DC8-AE22-EFB7F4833540}">
      <dgm:prSet/>
      <dgm:spPr/>
      <dgm:t>
        <a:bodyPr/>
        <a:lstStyle/>
        <a:p>
          <a:endParaRPr lang="lv-LV"/>
        </a:p>
      </dgm:t>
    </dgm:pt>
    <dgm:pt modelId="{E2C1B294-37A8-41EE-93AD-E211CEAD4626}" type="sibTrans" cxnId="{35C8C770-5E85-4DC8-AE22-EFB7F4833540}">
      <dgm:prSet/>
      <dgm:spPr/>
      <dgm:t>
        <a:bodyPr/>
        <a:lstStyle/>
        <a:p>
          <a:endParaRPr lang="lv-LV"/>
        </a:p>
      </dgm:t>
    </dgm:pt>
    <dgm:pt modelId="{556AAD9D-29A6-4153-AFD9-E686B9DAE676}">
      <dgm:prSet phldrT="[Text]"/>
      <dgm:spPr/>
      <dgm:t>
        <a:bodyPr/>
        <a:lstStyle/>
        <a:p>
          <a:r>
            <a:rPr lang="lv-LV" dirty="0">
              <a:latin typeface="Cambria" panose="02040503050406030204" pitchFamily="18" charset="0"/>
              <a:ea typeface="Cambria" panose="02040503050406030204" pitchFamily="18" charset="0"/>
              <a:hlinkClick xmlns:r="http://schemas.openxmlformats.org/officeDocument/2006/relationships" r:id="rId1"/>
            </a:rPr>
            <a:t>Net4Mobility+ </a:t>
          </a:r>
          <a:r>
            <a:rPr lang="lv-LV" dirty="0" err="1">
              <a:latin typeface="Cambria" panose="02040503050406030204" pitchFamily="18" charset="0"/>
              <a:ea typeface="Cambria" panose="02040503050406030204" pitchFamily="18" charset="0"/>
              <a:hlinkClick xmlns:r="http://schemas.openxmlformats.org/officeDocument/2006/relationships" r:id="rId1"/>
            </a:rPr>
            <a:t>materials</a:t>
          </a:r>
          <a:r>
            <a:rPr lang="lv-LV" dirty="0">
              <a:latin typeface="Cambria" panose="02040503050406030204" pitchFamily="18" charset="0"/>
              <a:ea typeface="Cambria" panose="02040503050406030204" pitchFamily="18" charset="0"/>
              <a:hlinkClick xmlns:r="http://schemas.openxmlformats.org/officeDocument/2006/relationships" r:id="rId1"/>
            </a:rPr>
            <a:t> </a:t>
          </a:r>
          <a:endParaRPr lang="lv-LV" dirty="0">
            <a:latin typeface="Cambria" panose="02040503050406030204" pitchFamily="18" charset="0"/>
            <a:ea typeface="Cambria" panose="02040503050406030204" pitchFamily="18" charset="0"/>
          </a:endParaRPr>
        </a:p>
      </dgm:t>
    </dgm:pt>
    <dgm:pt modelId="{1406022C-5AB5-4808-87BC-E55D9686877E}" type="parTrans" cxnId="{3FBB9AF3-28C3-4BB3-A963-1BC73EBE6F31}">
      <dgm:prSet/>
      <dgm:spPr/>
      <dgm:t>
        <a:bodyPr/>
        <a:lstStyle/>
        <a:p>
          <a:endParaRPr lang="lv-LV"/>
        </a:p>
      </dgm:t>
    </dgm:pt>
    <dgm:pt modelId="{F7EAD71B-036F-4483-BB1D-6B69A5CF25F7}" type="sibTrans" cxnId="{3FBB9AF3-28C3-4BB3-A963-1BC73EBE6F31}">
      <dgm:prSet/>
      <dgm:spPr/>
      <dgm:t>
        <a:bodyPr/>
        <a:lstStyle/>
        <a:p>
          <a:endParaRPr lang="lv-LV"/>
        </a:p>
      </dgm:t>
    </dgm:pt>
    <dgm:pt modelId="{7FF35EB1-B909-4ED2-9928-FAA01E4F7EEE}">
      <dgm:prSet phldrT="[Text]"/>
      <dgm:spPr/>
      <dgm:t>
        <a:bodyPr/>
        <a:lstStyle/>
        <a:p>
          <a:r>
            <a:rPr lang="lv-LV" dirty="0">
              <a:latin typeface="Cambria" panose="02040503050406030204" pitchFamily="18" charset="0"/>
              <a:ea typeface="Cambria" panose="02040503050406030204" pitchFamily="18" charset="0"/>
              <a:hlinkClick xmlns:r="http://schemas.openxmlformats.org/officeDocument/2006/relationships" r:id="rId2"/>
            </a:rPr>
            <a:t>MSCA </a:t>
          </a:r>
          <a:r>
            <a:rPr lang="lv-LV" dirty="0" err="1">
              <a:latin typeface="Cambria" panose="02040503050406030204" pitchFamily="18" charset="0"/>
              <a:ea typeface="Cambria" panose="02040503050406030204" pitchFamily="18" charset="0"/>
              <a:hlinkClick xmlns:r="http://schemas.openxmlformats.org/officeDocument/2006/relationships" r:id="rId2"/>
            </a:rPr>
            <a:t>Guidelines</a:t>
          </a:r>
          <a:r>
            <a:rPr lang="lv-LV" dirty="0">
              <a:latin typeface="Cambria" panose="02040503050406030204" pitchFamily="18" charset="0"/>
              <a:ea typeface="Cambria" panose="02040503050406030204" pitchFamily="18" charset="0"/>
              <a:hlinkClick xmlns:r="http://schemas.openxmlformats.org/officeDocument/2006/relationships" r:id="rId2"/>
            </a:rPr>
            <a:t> </a:t>
          </a:r>
          <a:r>
            <a:rPr lang="lv-LV" dirty="0" err="1">
              <a:latin typeface="Cambria" panose="02040503050406030204" pitchFamily="18" charset="0"/>
              <a:ea typeface="Cambria" panose="02040503050406030204" pitchFamily="18" charset="0"/>
              <a:hlinkClick xmlns:r="http://schemas.openxmlformats.org/officeDocument/2006/relationships" r:id="rId2"/>
            </a:rPr>
            <a:t>on</a:t>
          </a:r>
          <a:r>
            <a:rPr lang="lv-LV" dirty="0">
              <a:latin typeface="Cambria" panose="02040503050406030204" pitchFamily="18" charset="0"/>
              <a:ea typeface="Cambria" panose="02040503050406030204" pitchFamily="18" charset="0"/>
              <a:hlinkClick xmlns:r="http://schemas.openxmlformats.org/officeDocument/2006/relationships" r:id="rId2"/>
            </a:rPr>
            <a:t> </a:t>
          </a:r>
          <a:r>
            <a:rPr lang="lv-LV" dirty="0" err="1">
              <a:latin typeface="Cambria" panose="02040503050406030204" pitchFamily="18" charset="0"/>
              <a:ea typeface="Cambria" panose="02040503050406030204" pitchFamily="18" charset="0"/>
              <a:hlinkClick xmlns:r="http://schemas.openxmlformats.org/officeDocument/2006/relationships" r:id="rId2"/>
            </a:rPr>
            <a:t>supervision</a:t>
          </a:r>
          <a:endParaRPr lang="lv-LV" dirty="0">
            <a:latin typeface="Cambria" panose="02040503050406030204" pitchFamily="18" charset="0"/>
            <a:ea typeface="Cambria" panose="02040503050406030204" pitchFamily="18" charset="0"/>
          </a:endParaRPr>
        </a:p>
      </dgm:t>
    </dgm:pt>
    <dgm:pt modelId="{E26FBD08-BC03-4FA6-A144-91F91DE38ADE}" type="parTrans" cxnId="{8F68FD0D-D878-47C4-B990-497CE7070B51}">
      <dgm:prSet/>
      <dgm:spPr/>
      <dgm:t>
        <a:bodyPr/>
        <a:lstStyle/>
        <a:p>
          <a:endParaRPr lang="lv-LV"/>
        </a:p>
      </dgm:t>
    </dgm:pt>
    <dgm:pt modelId="{90A6514E-1E95-49F0-913B-C28BAFDA0ED2}" type="sibTrans" cxnId="{8F68FD0D-D878-47C4-B990-497CE7070B51}">
      <dgm:prSet/>
      <dgm:spPr/>
      <dgm:t>
        <a:bodyPr/>
        <a:lstStyle/>
        <a:p>
          <a:endParaRPr lang="lv-LV"/>
        </a:p>
      </dgm:t>
    </dgm:pt>
    <dgm:pt modelId="{050BC2EB-A6F7-41D8-A5DF-3A265EF4D4F0}">
      <dgm:prSet phldrT="[Text]"/>
      <dgm:spPr/>
      <dgm:t>
        <a:bodyPr/>
        <a:lstStyle/>
        <a:p>
          <a:r>
            <a:rPr lang="lv-LV" dirty="0">
              <a:latin typeface="Cambria" panose="02040503050406030204" pitchFamily="18" charset="0"/>
              <a:ea typeface="Cambria" panose="02040503050406030204" pitchFamily="18" charset="0"/>
              <a:hlinkClick xmlns:r="http://schemas.openxmlformats.org/officeDocument/2006/relationships" r:id="rId3"/>
            </a:rPr>
            <a:t>F&amp;T Online </a:t>
          </a:r>
          <a:r>
            <a:rPr lang="lv-LV" dirty="0" err="1">
              <a:latin typeface="Cambria" panose="02040503050406030204" pitchFamily="18" charset="0"/>
              <a:ea typeface="Cambria" panose="02040503050406030204" pitchFamily="18" charset="0"/>
              <a:hlinkClick xmlns:r="http://schemas.openxmlformats.org/officeDocument/2006/relationships" r:id="rId3"/>
            </a:rPr>
            <a:t>manual</a:t>
          </a:r>
          <a:endParaRPr lang="lv-LV" dirty="0">
            <a:latin typeface="Cambria" panose="02040503050406030204" pitchFamily="18" charset="0"/>
            <a:ea typeface="Cambria" panose="02040503050406030204" pitchFamily="18" charset="0"/>
          </a:endParaRPr>
        </a:p>
      </dgm:t>
    </dgm:pt>
    <dgm:pt modelId="{F0B6102E-E58A-4D75-95ED-0B08AD33A9A7}" type="parTrans" cxnId="{7343A0E1-B7F9-4B4B-8EC9-C957870572EE}">
      <dgm:prSet/>
      <dgm:spPr/>
      <dgm:t>
        <a:bodyPr/>
        <a:lstStyle/>
        <a:p>
          <a:endParaRPr lang="lv-LV"/>
        </a:p>
      </dgm:t>
    </dgm:pt>
    <dgm:pt modelId="{68F5E7C7-1FF7-4F04-B2CA-A6378E335BCA}" type="sibTrans" cxnId="{7343A0E1-B7F9-4B4B-8EC9-C957870572EE}">
      <dgm:prSet/>
      <dgm:spPr/>
      <dgm:t>
        <a:bodyPr/>
        <a:lstStyle/>
        <a:p>
          <a:endParaRPr lang="lv-LV"/>
        </a:p>
      </dgm:t>
    </dgm:pt>
    <dgm:pt modelId="{BF2AE2E2-ADCB-40F9-B62A-A5BEAC049D82}">
      <dgm:prSet phldrT="[Tex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lv-LV" dirty="0">
              <a:latin typeface="Cambria" panose="02040503050406030204" pitchFamily="18" charset="0"/>
              <a:ea typeface="Cambria" panose="02040503050406030204" pitchFamily="18" charset="0"/>
              <a:hlinkClick xmlns:r="http://schemas.openxmlformats.org/officeDocument/2006/relationships" r:id="rId4"/>
            </a:rPr>
            <a:t>MSCA Green </a:t>
          </a:r>
          <a:r>
            <a:rPr lang="lv-LV" dirty="0" err="1">
              <a:latin typeface="Cambria" panose="02040503050406030204" pitchFamily="18" charset="0"/>
              <a:ea typeface="Cambria" panose="02040503050406030204" pitchFamily="18" charset="0"/>
              <a:hlinkClick xmlns:r="http://schemas.openxmlformats.org/officeDocument/2006/relationships" r:id="rId4"/>
            </a:rPr>
            <a:t>Charter</a:t>
          </a:r>
          <a:endParaRPr lang="lv-LV" dirty="0">
            <a:latin typeface="Cambria" panose="02040503050406030204" pitchFamily="18" charset="0"/>
            <a:ea typeface="Cambria" panose="02040503050406030204" pitchFamily="18" charset="0"/>
          </a:endParaRPr>
        </a:p>
      </dgm:t>
    </dgm:pt>
    <dgm:pt modelId="{0C25E719-32DD-42DA-AE1C-809D16B60E22}" type="sibTrans" cxnId="{1CCD82C5-656E-443C-A592-5FD6E3519D1B}">
      <dgm:prSet/>
      <dgm:spPr/>
      <dgm:t>
        <a:bodyPr/>
        <a:lstStyle/>
        <a:p>
          <a:endParaRPr lang="lv-LV"/>
        </a:p>
      </dgm:t>
    </dgm:pt>
    <dgm:pt modelId="{272702A6-A7EC-4ADA-B9F3-EAB876AA5378}" type="parTrans" cxnId="{1CCD82C5-656E-443C-A592-5FD6E3519D1B}">
      <dgm:prSet/>
      <dgm:spPr/>
      <dgm:t>
        <a:bodyPr/>
        <a:lstStyle/>
        <a:p>
          <a:endParaRPr lang="lv-LV"/>
        </a:p>
      </dgm:t>
    </dgm:pt>
    <dgm:pt modelId="{98D7DF9E-6BFF-4742-AB90-1E2BE7A78375}" type="pres">
      <dgm:prSet presAssocID="{E88E033D-C54A-4045-A61C-CBD08CBCEBD0}" presName="Name0" presStyleCnt="0">
        <dgm:presLayoutVars>
          <dgm:chPref val="1"/>
          <dgm:dir/>
          <dgm:animOne val="branch"/>
          <dgm:animLvl val="lvl"/>
          <dgm:resizeHandles/>
        </dgm:presLayoutVars>
      </dgm:prSet>
      <dgm:spPr/>
    </dgm:pt>
    <dgm:pt modelId="{C7CB9BB6-27AB-4513-835E-C461EB3217F0}" type="pres">
      <dgm:prSet presAssocID="{68858F40-6AA2-4355-BE39-D30EC33393EC}" presName="vertOne" presStyleCnt="0"/>
      <dgm:spPr/>
    </dgm:pt>
    <dgm:pt modelId="{CA690D14-4AE3-4BC3-ADC7-D67B4632EE61}" type="pres">
      <dgm:prSet presAssocID="{68858F40-6AA2-4355-BE39-D30EC33393EC}" presName="txOne" presStyleLbl="node0" presStyleIdx="0" presStyleCnt="1">
        <dgm:presLayoutVars>
          <dgm:chPref val="3"/>
        </dgm:presLayoutVars>
      </dgm:prSet>
      <dgm:spPr/>
    </dgm:pt>
    <dgm:pt modelId="{5A608651-021E-435F-AB26-CDB976067079}" type="pres">
      <dgm:prSet presAssocID="{68858F40-6AA2-4355-BE39-D30EC33393EC}" presName="parTransOne" presStyleCnt="0"/>
      <dgm:spPr/>
    </dgm:pt>
    <dgm:pt modelId="{CF47F16B-D808-48E1-8DA8-1B2261100069}" type="pres">
      <dgm:prSet presAssocID="{68858F40-6AA2-4355-BE39-D30EC33393EC}" presName="horzOne" presStyleCnt="0"/>
      <dgm:spPr/>
    </dgm:pt>
    <dgm:pt modelId="{965C7831-2AAE-40DC-94D8-B4046E49C023}" type="pres">
      <dgm:prSet presAssocID="{C4B0E31C-677E-47BD-A44B-4A65F51F8E16}" presName="vertTwo" presStyleCnt="0"/>
      <dgm:spPr/>
    </dgm:pt>
    <dgm:pt modelId="{77A50894-828C-49B7-91C5-A5EB6C55C2CE}" type="pres">
      <dgm:prSet presAssocID="{C4B0E31C-677E-47BD-A44B-4A65F51F8E16}" presName="txTwo" presStyleLbl="node2" presStyleIdx="0" presStyleCnt="2">
        <dgm:presLayoutVars>
          <dgm:chPref val="3"/>
        </dgm:presLayoutVars>
      </dgm:prSet>
      <dgm:spPr/>
    </dgm:pt>
    <dgm:pt modelId="{892B90B0-2A6D-4AAC-A80D-FEF8570E12A4}" type="pres">
      <dgm:prSet presAssocID="{C4B0E31C-677E-47BD-A44B-4A65F51F8E16}" presName="parTransTwo" presStyleCnt="0"/>
      <dgm:spPr/>
    </dgm:pt>
    <dgm:pt modelId="{C767C7A4-C039-40D8-83B4-8AAA467598C9}" type="pres">
      <dgm:prSet presAssocID="{C4B0E31C-677E-47BD-A44B-4A65F51F8E16}" presName="horzTwo" presStyleCnt="0"/>
      <dgm:spPr/>
    </dgm:pt>
    <dgm:pt modelId="{FF33A35F-CAD9-4F75-8D8A-9C3E1A6C1396}" type="pres">
      <dgm:prSet presAssocID="{556AAD9D-29A6-4153-AFD9-E686B9DAE676}" presName="vertThree" presStyleCnt="0"/>
      <dgm:spPr/>
    </dgm:pt>
    <dgm:pt modelId="{D4672C35-7A04-4902-AD72-BEA869EC0F9E}" type="pres">
      <dgm:prSet presAssocID="{556AAD9D-29A6-4153-AFD9-E686B9DAE676}" presName="txThree" presStyleLbl="node3" presStyleIdx="0" presStyleCnt="3">
        <dgm:presLayoutVars>
          <dgm:chPref val="3"/>
        </dgm:presLayoutVars>
      </dgm:prSet>
      <dgm:spPr/>
    </dgm:pt>
    <dgm:pt modelId="{5F5ABBD5-C745-453A-9018-732D9E77F820}" type="pres">
      <dgm:prSet presAssocID="{556AAD9D-29A6-4153-AFD9-E686B9DAE676}" presName="horzThree" presStyleCnt="0"/>
      <dgm:spPr/>
    </dgm:pt>
    <dgm:pt modelId="{20A5CE7E-075A-4A1B-A1C8-DEE67925BAD0}" type="pres">
      <dgm:prSet presAssocID="{F7EAD71B-036F-4483-BB1D-6B69A5CF25F7}" presName="sibSpaceThree" presStyleCnt="0"/>
      <dgm:spPr/>
    </dgm:pt>
    <dgm:pt modelId="{6A9F7FC2-118D-480C-948A-B3C1235A3ABE}" type="pres">
      <dgm:prSet presAssocID="{7FF35EB1-B909-4ED2-9928-FAA01E4F7EEE}" presName="vertThree" presStyleCnt="0"/>
      <dgm:spPr/>
    </dgm:pt>
    <dgm:pt modelId="{E7B9B634-91D4-40C4-8238-C738DAEFD12B}" type="pres">
      <dgm:prSet presAssocID="{7FF35EB1-B909-4ED2-9928-FAA01E4F7EEE}" presName="txThree" presStyleLbl="node3" presStyleIdx="1" presStyleCnt="3">
        <dgm:presLayoutVars>
          <dgm:chPref val="3"/>
        </dgm:presLayoutVars>
      </dgm:prSet>
      <dgm:spPr/>
    </dgm:pt>
    <dgm:pt modelId="{DD74BDBF-E382-473A-981F-49691C7C625E}" type="pres">
      <dgm:prSet presAssocID="{7FF35EB1-B909-4ED2-9928-FAA01E4F7EEE}" presName="horzThree" presStyleCnt="0"/>
      <dgm:spPr/>
    </dgm:pt>
    <dgm:pt modelId="{3D3D88F3-9E15-4273-8502-00A75F1ADF2B}" type="pres">
      <dgm:prSet presAssocID="{E2C1B294-37A8-41EE-93AD-E211CEAD4626}" presName="sibSpaceTwo" presStyleCnt="0"/>
      <dgm:spPr/>
    </dgm:pt>
    <dgm:pt modelId="{B08469ED-4D03-4DCB-840B-46A14611BDB5}" type="pres">
      <dgm:prSet presAssocID="{050BC2EB-A6F7-41D8-A5DF-3A265EF4D4F0}" presName="vertTwo" presStyleCnt="0"/>
      <dgm:spPr/>
    </dgm:pt>
    <dgm:pt modelId="{7F325A83-4A55-464C-A857-CA96F96CD4AA}" type="pres">
      <dgm:prSet presAssocID="{050BC2EB-A6F7-41D8-A5DF-3A265EF4D4F0}" presName="txTwo" presStyleLbl="node2" presStyleIdx="1" presStyleCnt="2">
        <dgm:presLayoutVars>
          <dgm:chPref val="3"/>
        </dgm:presLayoutVars>
      </dgm:prSet>
      <dgm:spPr/>
    </dgm:pt>
    <dgm:pt modelId="{E59E7C30-4DC1-41A5-A56C-FCD1EAE04E30}" type="pres">
      <dgm:prSet presAssocID="{050BC2EB-A6F7-41D8-A5DF-3A265EF4D4F0}" presName="parTransTwo" presStyleCnt="0"/>
      <dgm:spPr/>
    </dgm:pt>
    <dgm:pt modelId="{057932D5-1A5D-4BF2-A944-8C7D9C2C0556}" type="pres">
      <dgm:prSet presAssocID="{050BC2EB-A6F7-41D8-A5DF-3A265EF4D4F0}" presName="horzTwo" presStyleCnt="0"/>
      <dgm:spPr/>
    </dgm:pt>
    <dgm:pt modelId="{BC472DE8-5ABE-4645-98FB-E97CC7E0AB54}" type="pres">
      <dgm:prSet presAssocID="{BF2AE2E2-ADCB-40F9-B62A-A5BEAC049D82}" presName="vertThree" presStyleCnt="0"/>
      <dgm:spPr/>
    </dgm:pt>
    <dgm:pt modelId="{1ADAE28E-EF48-4D05-887B-0DE83661B056}" type="pres">
      <dgm:prSet presAssocID="{BF2AE2E2-ADCB-40F9-B62A-A5BEAC049D82}" presName="txThree" presStyleLbl="node3" presStyleIdx="2" presStyleCnt="3">
        <dgm:presLayoutVars>
          <dgm:chPref val="3"/>
        </dgm:presLayoutVars>
      </dgm:prSet>
      <dgm:spPr/>
    </dgm:pt>
    <dgm:pt modelId="{C81E426F-F81E-46D4-8A6A-34FA9AF4A65A}" type="pres">
      <dgm:prSet presAssocID="{BF2AE2E2-ADCB-40F9-B62A-A5BEAC049D82}" presName="horzThree" presStyleCnt="0"/>
      <dgm:spPr/>
    </dgm:pt>
  </dgm:ptLst>
  <dgm:cxnLst>
    <dgm:cxn modelId="{16CDB904-9308-4DCA-B8BA-6A577C637067}" type="presOf" srcId="{7FF35EB1-B909-4ED2-9928-FAA01E4F7EEE}" destId="{E7B9B634-91D4-40C4-8238-C738DAEFD12B}" srcOrd="0" destOrd="0" presId="urn:microsoft.com/office/officeart/2005/8/layout/hierarchy4"/>
    <dgm:cxn modelId="{8F68FD0D-D878-47C4-B990-497CE7070B51}" srcId="{C4B0E31C-677E-47BD-A44B-4A65F51F8E16}" destId="{7FF35EB1-B909-4ED2-9928-FAA01E4F7EEE}" srcOrd="1" destOrd="0" parTransId="{E26FBD08-BC03-4FA6-A144-91F91DE38ADE}" sibTransId="{90A6514E-1E95-49F0-913B-C28BAFDA0ED2}"/>
    <dgm:cxn modelId="{D1D25B24-4D41-4F9E-A6DA-C0356CF9DF77}" type="presOf" srcId="{E88E033D-C54A-4045-A61C-CBD08CBCEBD0}" destId="{98D7DF9E-6BFF-4742-AB90-1E2BE7A78375}" srcOrd="0" destOrd="0" presId="urn:microsoft.com/office/officeart/2005/8/layout/hierarchy4"/>
    <dgm:cxn modelId="{2FF0A829-27F4-4ECC-A186-656800780118}" type="presOf" srcId="{C4B0E31C-677E-47BD-A44B-4A65F51F8E16}" destId="{77A50894-828C-49B7-91C5-A5EB6C55C2CE}" srcOrd="0" destOrd="0" presId="urn:microsoft.com/office/officeart/2005/8/layout/hierarchy4"/>
    <dgm:cxn modelId="{A7B63440-0051-4DA3-9FDA-856C2C8BA773}" srcId="{E88E033D-C54A-4045-A61C-CBD08CBCEBD0}" destId="{68858F40-6AA2-4355-BE39-D30EC33393EC}" srcOrd="0" destOrd="0" parTransId="{DD45C7B5-C8CD-4F8C-A1A2-268363EFC918}" sibTransId="{BDF1D2BF-B4CA-4B2B-91B2-637DF996DD7F}"/>
    <dgm:cxn modelId="{35C8C770-5E85-4DC8-AE22-EFB7F4833540}" srcId="{68858F40-6AA2-4355-BE39-D30EC33393EC}" destId="{C4B0E31C-677E-47BD-A44B-4A65F51F8E16}" srcOrd="0" destOrd="0" parTransId="{F6375BCC-1B40-4F56-ADBC-4AB30E3A6093}" sibTransId="{E2C1B294-37A8-41EE-93AD-E211CEAD4626}"/>
    <dgm:cxn modelId="{8A6CE873-7265-4E37-98DB-CD4313C33B7A}" type="presOf" srcId="{556AAD9D-29A6-4153-AFD9-E686B9DAE676}" destId="{D4672C35-7A04-4902-AD72-BEA869EC0F9E}" srcOrd="0" destOrd="0" presId="urn:microsoft.com/office/officeart/2005/8/layout/hierarchy4"/>
    <dgm:cxn modelId="{485D9891-D4B7-4ACC-B2E4-F34CF17247D1}" type="presOf" srcId="{68858F40-6AA2-4355-BE39-D30EC33393EC}" destId="{CA690D14-4AE3-4BC3-ADC7-D67B4632EE61}" srcOrd="0" destOrd="0" presId="urn:microsoft.com/office/officeart/2005/8/layout/hierarchy4"/>
    <dgm:cxn modelId="{1CCD82C5-656E-443C-A592-5FD6E3519D1B}" srcId="{050BC2EB-A6F7-41D8-A5DF-3A265EF4D4F0}" destId="{BF2AE2E2-ADCB-40F9-B62A-A5BEAC049D82}" srcOrd="0" destOrd="0" parTransId="{272702A6-A7EC-4ADA-B9F3-EAB876AA5378}" sibTransId="{0C25E719-32DD-42DA-AE1C-809D16B60E22}"/>
    <dgm:cxn modelId="{D13905D0-C65A-4A2A-A74C-FEEE64353672}" type="presOf" srcId="{050BC2EB-A6F7-41D8-A5DF-3A265EF4D4F0}" destId="{7F325A83-4A55-464C-A857-CA96F96CD4AA}" srcOrd="0" destOrd="0" presId="urn:microsoft.com/office/officeart/2005/8/layout/hierarchy4"/>
    <dgm:cxn modelId="{7343A0E1-B7F9-4B4B-8EC9-C957870572EE}" srcId="{68858F40-6AA2-4355-BE39-D30EC33393EC}" destId="{050BC2EB-A6F7-41D8-A5DF-3A265EF4D4F0}" srcOrd="1" destOrd="0" parTransId="{F0B6102E-E58A-4D75-95ED-0B08AD33A9A7}" sibTransId="{68F5E7C7-1FF7-4F04-B2CA-A6378E335BCA}"/>
    <dgm:cxn modelId="{8C64C9E1-BCFC-46A9-BBCB-3019603929D3}" type="presOf" srcId="{BF2AE2E2-ADCB-40F9-B62A-A5BEAC049D82}" destId="{1ADAE28E-EF48-4D05-887B-0DE83661B056}" srcOrd="0" destOrd="0" presId="urn:microsoft.com/office/officeart/2005/8/layout/hierarchy4"/>
    <dgm:cxn modelId="{3FBB9AF3-28C3-4BB3-A963-1BC73EBE6F31}" srcId="{C4B0E31C-677E-47BD-A44B-4A65F51F8E16}" destId="{556AAD9D-29A6-4153-AFD9-E686B9DAE676}" srcOrd="0" destOrd="0" parTransId="{1406022C-5AB5-4808-87BC-E55D9686877E}" sibTransId="{F7EAD71B-036F-4483-BB1D-6B69A5CF25F7}"/>
    <dgm:cxn modelId="{55065BAF-2C93-46A4-A148-4CBCCBD21C8F}" type="presParOf" srcId="{98D7DF9E-6BFF-4742-AB90-1E2BE7A78375}" destId="{C7CB9BB6-27AB-4513-835E-C461EB3217F0}" srcOrd="0" destOrd="0" presId="urn:microsoft.com/office/officeart/2005/8/layout/hierarchy4"/>
    <dgm:cxn modelId="{6BE5E290-E265-412D-935D-6A3B895B372B}" type="presParOf" srcId="{C7CB9BB6-27AB-4513-835E-C461EB3217F0}" destId="{CA690D14-4AE3-4BC3-ADC7-D67B4632EE61}" srcOrd="0" destOrd="0" presId="urn:microsoft.com/office/officeart/2005/8/layout/hierarchy4"/>
    <dgm:cxn modelId="{66CB7410-ADB7-4ABC-9E3B-3B5C381F6155}" type="presParOf" srcId="{C7CB9BB6-27AB-4513-835E-C461EB3217F0}" destId="{5A608651-021E-435F-AB26-CDB976067079}" srcOrd="1" destOrd="0" presId="urn:microsoft.com/office/officeart/2005/8/layout/hierarchy4"/>
    <dgm:cxn modelId="{A82A128B-285F-4393-A0B2-EAF1B307F613}" type="presParOf" srcId="{C7CB9BB6-27AB-4513-835E-C461EB3217F0}" destId="{CF47F16B-D808-48E1-8DA8-1B2261100069}" srcOrd="2" destOrd="0" presId="urn:microsoft.com/office/officeart/2005/8/layout/hierarchy4"/>
    <dgm:cxn modelId="{7523C835-56A7-4635-B717-24689F1BA732}" type="presParOf" srcId="{CF47F16B-D808-48E1-8DA8-1B2261100069}" destId="{965C7831-2AAE-40DC-94D8-B4046E49C023}" srcOrd="0" destOrd="0" presId="urn:microsoft.com/office/officeart/2005/8/layout/hierarchy4"/>
    <dgm:cxn modelId="{47DB2B93-29B6-42A3-B579-F49DF953D270}" type="presParOf" srcId="{965C7831-2AAE-40DC-94D8-B4046E49C023}" destId="{77A50894-828C-49B7-91C5-A5EB6C55C2CE}" srcOrd="0" destOrd="0" presId="urn:microsoft.com/office/officeart/2005/8/layout/hierarchy4"/>
    <dgm:cxn modelId="{E3219DA7-E2F8-47CC-AE32-C7CEF9205505}" type="presParOf" srcId="{965C7831-2AAE-40DC-94D8-B4046E49C023}" destId="{892B90B0-2A6D-4AAC-A80D-FEF8570E12A4}" srcOrd="1" destOrd="0" presId="urn:microsoft.com/office/officeart/2005/8/layout/hierarchy4"/>
    <dgm:cxn modelId="{B09177D9-54D1-42D0-B5D1-F2B292A594F7}" type="presParOf" srcId="{965C7831-2AAE-40DC-94D8-B4046E49C023}" destId="{C767C7A4-C039-40D8-83B4-8AAA467598C9}" srcOrd="2" destOrd="0" presId="urn:microsoft.com/office/officeart/2005/8/layout/hierarchy4"/>
    <dgm:cxn modelId="{408F199B-F0CB-41D2-9EE0-0F43EBC7F0AA}" type="presParOf" srcId="{C767C7A4-C039-40D8-83B4-8AAA467598C9}" destId="{FF33A35F-CAD9-4F75-8D8A-9C3E1A6C1396}" srcOrd="0" destOrd="0" presId="urn:microsoft.com/office/officeart/2005/8/layout/hierarchy4"/>
    <dgm:cxn modelId="{3E6D996E-7DB6-4EF0-8E38-DA0F48143005}" type="presParOf" srcId="{FF33A35F-CAD9-4F75-8D8A-9C3E1A6C1396}" destId="{D4672C35-7A04-4902-AD72-BEA869EC0F9E}" srcOrd="0" destOrd="0" presId="urn:microsoft.com/office/officeart/2005/8/layout/hierarchy4"/>
    <dgm:cxn modelId="{EF527097-043A-40EC-8163-C3880FD8FFBE}" type="presParOf" srcId="{FF33A35F-CAD9-4F75-8D8A-9C3E1A6C1396}" destId="{5F5ABBD5-C745-453A-9018-732D9E77F820}" srcOrd="1" destOrd="0" presId="urn:microsoft.com/office/officeart/2005/8/layout/hierarchy4"/>
    <dgm:cxn modelId="{C1A64FCE-1A5B-42D1-B734-5B62F461753F}" type="presParOf" srcId="{C767C7A4-C039-40D8-83B4-8AAA467598C9}" destId="{20A5CE7E-075A-4A1B-A1C8-DEE67925BAD0}" srcOrd="1" destOrd="0" presId="urn:microsoft.com/office/officeart/2005/8/layout/hierarchy4"/>
    <dgm:cxn modelId="{CFF7A722-4D03-44EA-BB1C-6F1F1C0A74EF}" type="presParOf" srcId="{C767C7A4-C039-40D8-83B4-8AAA467598C9}" destId="{6A9F7FC2-118D-480C-948A-B3C1235A3ABE}" srcOrd="2" destOrd="0" presId="urn:microsoft.com/office/officeart/2005/8/layout/hierarchy4"/>
    <dgm:cxn modelId="{294AD61C-7568-4304-B67F-7EBBB0E70830}" type="presParOf" srcId="{6A9F7FC2-118D-480C-948A-B3C1235A3ABE}" destId="{E7B9B634-91D4-40C4-8238-C738DAEFD12B}" srcOrd="0" destOrd="0" presId="urn:microsoft.com/office/officeart/2005/8/layout/hierarchy4"/>
    <dgm:cxn modelId="{C12AC698-6D07-4E77-A9CA-9330205D1266}" type="presParOf" srcId="{6A9F7FC2-118D-480C-948A-B3C1235A3ABE}" destId="{DD74BDBF-E382-473A-981F-49691C7C625E}" srcOrd="1" destOrd="0" presId="urn:microsoft.com/office/officeart/2005/8/layout/hierarchy4"/>
    <dgm:cxn modelId="{600D59B3-001A-4073-90BC-D1FFAAA42C8D}" type="presParOf" srcId="{CF47F16B-D808-48E1-8DA8-1B2261100069}" destId="{3D3D88F3-9E15-4273-8502-00A75F1ADF2B}" srcOrd="1" destOrd="0" presId="urn:microsoft.com/office/officeart/2005/8/layout/hierarchy4"/>
    <dgm:cxn modelId="{AF35B768-7A34-4540-98EA-437437B20CF2}" type="presParOf" srcId="{CF47F16B-D808-48E1-8DA8-1B2261100069}" destId="{B08469ED-4D03-4DCB-840B-46A14611BDB5}" srcOrd="2" destOrd="0" presId="urn:microsoft.com/office/officeart/2005/8/layout/hierarchy4"/>
    <dgm:cxn modelId="{3BF7F004-4A48-48E8-83A9-9AB000082763}" type="presParOf" srcId="{B08469ED-4D03-4DCB-840B-46A14611BDB5}" destId="{7F325A83-4A55-464C-A857-CA96F96CD4AA}" srcOrd="0" destOrd="0" presId="urn:microsoft.com/office/officeart/2005/8/layout/hierarchy4"/>
    <dgm:cxn modelId="{637D5955-B6FF-4C93-89A2-76B9E0DCC873}" type="presParOf" srcId="{B08469ED-4D03-4DCB-840B-46A14611BDB5}" destId="{E59E7C30-4DC1-41A5-A56C-FCD1EAE04E30}" srcOrd="1" destOrd="0" presId="urn:microsoft.com/office/officeart/2005/8/layout/hierarchy4"/>
    <dgm:cxn modelId="{35F60C1F-53E6-4086-9310-6C054939C167}" type="presParOf" srcId="{B08469ED-4D03-4DCB-840B-46A14611BDB5}" destId="{057932D5-1A5D-4BF2-A944-8C7D9C2C0556}" srcOrd="2" destOrd="0" presId="urn:microsoft.com/office/officeart/2005/8/layout/hierarchy4"/>
    <dgm:cxn modelId="{78A4A3EA-3DCB-4534-B04C-EE97834002C3}" type="presParOf" srcId="{057932D5-1A5D-4BF2-A944-8C7D9C2C0556}" destId="{BC472DE8-5ABE-4645-98FB-E97CC7E0AB54}" srcOrd="0" destOrd="0" presId="urn:microsoft.com/office/officeart/2005/8/layout/hierarchy4"/>
    <dgm:cxn modelId="{8B18F5F9-1E73-4F5A-855D-C18EB36D6CE6}" type="presParOf" srcId="{BC472DE8-5ABE-4645-98FB-E97CC7E0AB54}" destId="{1ADAE28E-EF48-4D05-887B-0DE83661B056}" srcOrd="0" destOrd="0" presId="urn:microsoft.com/office/officeart/2005/8/layout/hierarchy4"/>
    <dgm:cxn modelId="{153C5B80-DE17-4DDD-8FE7-FD61D76F6561}" type="presParOf" srcId="{BC472DE8-5ABE-4645-98FB-E97CC7E0AB54}" destId="{C81E426F-F81E-46D4-8A6A-34FA9AF4A65A}"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DA1D340-FABE-42FD-A90F-C2A3ED17A11F}" type="doc">
      <dgm:prSet loTypeId="urn:microsoft.com/office/officeart/2005/8/layout/vProcess5" loCatId="process" qsTypeId="urn:microsoft.com/office/officeart/2005/8/quickstyle/simple1" qsCatId="simple" csTypeId="urn:microsoft.com/office/officeart/2005/8/colors/accent0_2" csCatId="mainScheme" phldr="1"/>
      <dgm:spPr/>
      <dgm:t>
        <a:bodyPr/>
        <a:lstStyle/>
        <a:p>
          <a:endParaRPr lang="lv-LV"/>
        </a:p>
      </dgm:t>
    </dgm:pt>
    <dgm:pt modelId="{81EE6F4B-FAEB-485D-85BC-3FF88AF1EBEC}">
      <dgm:prSet phldrT="[Text]" custT="1"/>
      <dgm:spPr/>
      <dgm:t>
        <a:bodyPr/>
        <a:lstStyle/>
        <a:p>
          <a:pPr algn="l"/>
          <a:r>
            <a:rPr lang="de-AT" sz="2400" b="1" dirty="0">
              <a:highlight>
                <a:srgbClr val="00FF00"/>
              </a:highlight>
              <a:latin typeface="Cambria" panose="02040503050406030204" pitchFamily="18" charset="0"/>
              <a:ea typeface="Cambria" panose="02040503050406030204" pitchFamily="18" charset="0"/>
            </a:rPr>
            <a:t>Part A </a:t>
          </a:r>
          <a:r>
            <a:rPr lang="de-AT" sz="2400" b="1" dirty="0">
              <a:latin typeface="Cambria" panose="02040503050406030204" pitchFamily="18" charset="0"/>
              <a:ea typeface="Cambria" panose="02040503050406030204" pitchFamily="18" charset="0"/>
            </a:rPr>
            <a:t>- administrative forms</a:t>
          </a:r>
          <a:r>
            <a:rPr lang="lv-LV" sz="2400" b="1" dirty="0">
              <a:latin typeface="Cambria" panose="02040503050406030204" pitchFamily="18" charset="0"/>
              <a:ea typeface="Cambria" panose="02040503050406030204" pitchFamily="18" charset="0"/>
            </a:rPr>
            <a:t> </a:t>
          </a:r>
        </a:p>
        <a:p>
          <a:pPr algn="l"/>
          <a:r>
            <a:rPr lang="en-US" sz="2000" b="0" i="0" u="none" strike="noStrike" baseline="0" dirty="0">
              <a:ea typeface="Cambria" panose="02040503050406030204" pitchFamily="18" charset="0"/>
            </a:rPr>
            <a:t>are filled</a:t>
          </a:r>
          <a:r>
            <a:rPr lang="lv-LV" sz="2000" b="0" i="0" u="none" strike="noStrike" baseline="0" dirty="0">
              <a:ea typeface="Cambria" panose="02040503050406030204" pitchFamily="18" charset="0"/>
            </a:rPr>
            <a:t> </a:t>
          </a:r>
          <a:r>
            <a:rPr lang="en-US" sz="2000" b="0" i="1" u="none" strike="noStrike" baseline="0" dirty="0">
              <a:ea typeface="Cambria" panose="02040503050406030204" pitchFamily="18" charset="0"/>
            </a:rPr>
            <a:t>on-line</a:t>
          </a:r>
          <a:r>
            <a:rPr lang="lv-LV" sz="2000" b="0" i="1" u="none" strike="noStrike" baseline="0" dirty="0">
              <a:ea typeface="Cambria" panose="02040503050406030204" pitchFamily="18" charset="0"/>
            </a:rPr>
            <a:t> </a:t>
          </a:r>
          <a:r>
            <a:rPr lang="lv-LV" sz="2000" b="0" i="1" u="none" strike="noStrike" baseline="0" dirty="0" err="1">
              <a:ea typeface="Cambria" panose="02040503050406030204" pitchFamily="18" charset="0"/>
            </a:rPr>
            <a:t>Funding&amp;Tenders</a:t>
          </a:r>
          <a:endParaRPr lang="lv-LV" sz="2000" dirty="0">
            <a:latin typeface="Cambria" panose="02040503050406030204" pitchFamily="18" charset="0"/>
            <a:ea typeface="Cambria" panose="02040503050406030204" pitchFamily="18" charset="0"/>
          </a:endParaRPr>
        </a:p>
      </dgm:t>
    </dgm:pt>
    <dgm:pt modelId="{175A68CF-7372-48E9-B435-D290AC0F8403}" type="parTrans" cxnId="{CDA3BAA2-2DD9-466B-83CD-B85E8B7EF358}">
      <dgm:prSet/>
      <dgm:spPr/>
      <dgm:t>
        <a:bodyPr/>
        <a:lstStyle/>
        <a:p>
          <a:endParaRPr lang="lv-LV"/>
        </a:p>
      </dgm:t>
    </dgm:pt>
    <dgm:pt modelId="{A2EB0395-DA76-4E13-94A9-81B5DB7EC249}" type="sibTrans" cxnId="{CDA3BAA2-2DD9-466B-83CD-B85E8B7EF358}">
      <dgm:prSet/>
      <dgm:spPr/>
      <dgm:t>
        <a:bodyPr/>
        <a:lstStyle/>
        <a:p>
          <a:endParaRPr lang="lv-LV"/>
        </a:p>
      </dgm:t>
    </dgm:pt>
    <dgm:pt modelId="{F3C6ECBB-7CF1-47D6-B690-78CAE93499A2}">
      <dgm:prSet phldrT="[Text]" custT="1"/>
      <dgm:spPr/>
      <dgm:t>
        <a:bodyPr/>
        <a:lstStyle/>
        <a:p>
          <a:pPr algn="l"/>
          <a:r>
            <a:rPr lang="de-AT" sz="1800" b="1" dirty="0">
              <a:highlight>
                <a:srgbClr val="00FF00"/>
              </a:highlight>
              <a:latin typeface="Cambria" panose="02040503050406030204" pitchFamily="18" charset="0"/>
              <a:ea typeface="Cambria" panose="02040503050406030204" pitchFamily="18" charset="0"/>
            </a:rPr>
            <a:t>Part B</a:t>
          </a:r>
          <a:r>
            <a:rPr lang="lv-LV" sz="1800" b="1" dirty="0">
              <a:highlight>
                <a:srgbClr val="00FF00"/>
              </a:highlight>
              <a:latin typeface="Cambria" panose="02040503050406030204" pitchFamily="18" charset="0"/>
              <a:ea typeface="Cambria" panose="02040503050406030204" pitchFamily="18" charset="0"/>
            </a:rPr>
            <a:t>1</a:t>
          </a:r>
          <a:r>
            <a:rPr lang="de-AT" sz="1800" b="1" dirty="0">
              <a:highlight>
                <a:srgbClr val="00FF00"/>
              </a:highlight>
              <a:latin typeface="Cambria" panose="02040503050406030204" pitchFamily="18" charset="0"/>
              <a:ea typeface="Cambria" panose="02040503050406030204" pitchFamily="18" charset="0"/>
            </a:rPr>
            <a:t> </a:t>
          </a:r>
          <a:r>
            <a:rPr lang="de-AT" sz="1600" b="1" dirty="0">
              <a:latin typeface="Cambria" panose="02040503050406030204" pitchFamily="18" charset="0"/>
              <a:ea typeface="Cambria" panose="02040503050406030204" pitchFamily="18" charset="0"/>
            </a:rPr>
            <a:t>- the proposal</a:t>
          </a:r>
          <a:r>
            <a:rPr lang="lv-LV" sz="1600" b="1" dirty="0">
              <a:latin typeface="Cambria" panose="02040503050406030204" pitchFamily="18" charset="0"/>
              <a:ea typeface="Cambria" panose="02040503050406030204" pitchFamily="18" charset="0"/>
            </a:rPr>
            <a:t>, </a:t>
          </a:r>
          <a:r>
            <a:rPr lang="lv-LV" sz="1600" b="1" dirty="0" err="1">
              <a:latin typeface="Cambria" panose="02040503050406030204" pitchFamily="18" charset="0"/>
              <a:ea typeface="Cambria" panose="02040503050406030204" pitchFamily="18" charset="0"/>
            </a:rPr>
            <a:t>max</a:t>
          </a:r>
          <a:r>
            <a:rPr lang="lv-LV" sz="1600" b="1" dirty="0">
              <a:latin typeface="Cambria" panose="02040503050406030204" pitchFamily="18" charset="0"/>
              <a:ea typeface="Cambria" panose="02040503050406030204" pitchFamily="18" charset="0"/>
            </a:rPr>
            <a:t> 10 </a:t>
          </a:r>
          <a:r>
            <a:rPr lang="lv-LV" sz="1600" b="1" dirty="0" err="1">
              <a:latin typeface="Cambria" panose="02040503050406030204" pitchFamily="18" charset="0"/>
              <a:ea typeface="Cambria" panose="02040503050406030204" pitchFamily="18" charset="0"/>
            </a:rPr>
            <a:t>pages</a:t>
          </a:r>
          <a:r>
            <a:rPr lang="lv-LV" sz="1600" b="1" dirty="0">
              <a:latin typeface="Cambria" panose="02040503050406030204" pitchFamily="18" charset="0"/>
              <a:ea typeface="Cambria" panose="02040503050406030204" pitchFamily="18" charset="0"/>
            </a:rPr>
            <a:t> (PDF </a:t>
          </a:r>
          <a:r>
            <a:rPr lang="lv-LV" sz="1600" b="1" dirty="0" err="1">
              <a:latin typeface="Cambria" panose="02040503050406030204" pitchFamily="18" charset="0"/>
              <a:ea typeface="Cambria" panose="02040503050406030204" pitchFamily="18" charset="0"/>
            </a:rPr>
            <a:t>uploaded</a:t>
          </a:r>
          <a:r>
            <a:rPr lang="lv-LV" sz="1600" b="1" dirty="0">
              <a:latin typeface="Cambria" panose="02040503050406030204" pitchFamily="18" charset="0"/>
              <a:ea typeface="Cambria" panose="02040503050406030204" pitchFamily="18" charset="0"/>
            </a:rPr>
            <a:t>) </a:t>
          </a:r>
        </a:p>
        <a:p>
          <a:pPr algn="l"/>
          <a:r>
            <a:rPr lang="lv-LV" altLang="de-DE" sz="1800" b="1" dirty="0">
              <a:latin typeface="Cambria" panose="02040503050406030204" pitchFamily="18" charset="0"/>
              <a:ea typeface="Cambria" panose="02040503050406030204" pitchFamily="18" charset="0"/>
              <a:cs typeface="ＭＳ Ｐゴシック" pitchFamily="-72" charset="-128"/>
            </a:rPr>
            <a:t>#</a:t>
          </a:r>
          <a:r>
            <a:rPr lang="en-GB" altLang="de-DE" sz="1800" b="1" dirty="0">
              <a:latin typeface="Cambria" panose="02040503050406030204" pitchFamily="18" charset="0"/>
              <a:ea typeface="Cambria" panose="02040503050406030204" pitchFamily="18" charset="0"/>
              <a:cs typeface="ＭＳ Ｐゴシック" pitchFamily="-72" charset="-128"/>
            </a:rPr>
            <a:t>Excellence</a:t>
          </a:r>
        </a:p>
        <a:p>
          <a:pPr algn="l"/>
          <a:r>
            <a:rPr lang="lv-LV" altLang="de-DE" sz="1800" b="1" dirty="0">
              <a:latin typeface="Cambria" panose="02040503050406030204" pitchFamily="18" charset="0"/>
              <a:ea typeface="Cambria" panose="02040503050406030204" pitchFamily="18" charset="0"/>
              <a:cs typeface="ＭＳ Ｐゴシック" pitchFamily="-72" charset="-128"/>
            </a:rPr>
            <a:t>#</a:t>
          </a:r>
          <a:r>
            <a:rPr lang="en-GB" altLang="de-DE" sz="1800" b="1" dirty="0">
              <a:latin typeface="Cambria" panose="02040503050406030204" pitchFamily="18" charset="0"/>
              <a:ea typeface="Cambria" panose="02040503050406030204" pitchFamily="18" charset="0"/>
              <a:cs typeface="ＭＳ Ｐゴシック" pitchFamily="-72" charset="-128"/>
            </a:rPr>
            <a:t>Impact</a:t>
          </a:r>
        </a:p>
        <a:p>
          <a:pPr algn="l"/>
          <a:r>
            <a:rPr lang="lv-LV" altLang="de-DE" sz="1800" b="1" dirty="0">
              <a:latin typeface="Cambria" panose="02040503050406030204" pitchFamily="18" charset="0"/>
              <a:ea typeface="Cambria" panose="02040503050406030204" pitchFamily="18" charset="0"/>
              <a:cs typeface="ＭＳ Ｐゴシック" pitchFamily="-72" charset="-128"/>
            </a:rPr>
            <a:t>#</a:t>
          </a:r>
          <a:r>
            <a:rPr lang="en-GB" altLang="de-DE" sz="1800" b="1" dirty="0">
              <a:latin typeface="Cambria" panose="02040503050406030204" pitchFamily="18" charset="0"/>
              <a:ea typeface="Cambria" panose="02040503050406030204" pitchFamily="18" charset="0"/>
              <a:cs typeface="ＭＳ Ｐゴシック" pitchFamily="-72" charset="-128"/>
            </a:rPr>
            <a:t>Implementation</a:t>
          </a:r>
          <a:r>
            <a:rPr lang="en-GB" altLang="de-DE" sz="1800" dirty="0">
              <a:latin typeface="Cambria" panose="02040503050406030204" pitchFamily="18" charset="0"/>
              <a:ea typeface="Cambria" panose="02040503050406030204" pitchFamily="18" charset="0"/>
              <a:cs typeface="ＭＳ Ｐゴシック" pitchFamily="-72" charset="-128"/>
            </a:rPr>
            <a:t>, incl. Gantt Chart</a:t>
          </a:r>
          <a:endParaRPr lang="lv-LV" sz="1800" dirty="0">
            <a:latin typeface="Cambria" panose="02040503050406030204" pitchFamily="18" charset="0"/>
            <a:ea typeface="Cambria" panose="02040503050406030204" pitchFamily="18" charset="0"/>
          </a:endParaRPr>
        </a:p>
      </dgm:t>
    </dgm:pt>
    <dgm:pt modelId="{9E7EECB8-0066-4753-B09C-67314F253A8C}" type="parTrans" cxnId="{ECBED604-50F5-48FE-AC79-D381FA4ACDF9}">
      <dgm:prSet/>
      <dgm:spPr/>
      <dgm:t>
        <a:bodyPr/>
        <a:lstStyle/>
        <a:p>
          <a:endParaRPr lang="lv-LV"/>
        </a:p>
      </dgm:t>
    </dgm:pt>
    <dgm:pt modelId="{91FAD672-20DE-48DD-B9C3-F37D0CDEC515}" type="sibTrans" cxnId="{ECBED604-50F5-48FE-AC79-D381FA4ACDF9}">
      <dgm:prSet/>
      <dgm:spPr/>
      <dgm:t>
        <a:bodyPr/>
        <a:lstStyle/>
        <a:p>
          <a:endParaRPr lang="lv-LV"/>
        </a:p>
      </dgm:t>
    </dgm:pt>
    <dgm:pt modelId="{0FC234E3-F127-40D5-A0E7-5BA10B3D2A86}">
      <dgm:prSet phldrT="[Text]" custT="1"/>
      <dgm:spPr/>
      <dgm:t>
        <a:bodyPr/>
        <a:lstStyle/>
        <a:p>
          <a:r>
            <a:rPr lang="de-AT" sz="1600" b="1" dirty="0">
              <a:highlight>
                <a:srgbClr val="00FF00"/>
              </a:highlight>
              <a:latin typeface="Cambria" panose="02040503050406030204" pitchFamily="18" charset="0"/>
              <a:ea typeface="Cambria" panose="02040503050406030204" pitchFamily="18" charset="0"/>
            </a:rPr>
            <a:t>Part B</a:t>
          </a:r>
          <a:r>
            <a:rPr lang="lv-LV" sz="1600" b="1" dirty="0">
              <a:highlight>
                <a:srgbClr val="00FF00"/>
              </a:highlight>
              <a:latin typeface="Cambria" panose="02040503050406030204" pitchFamily="18" charset="0"/>
              <a:ea typeface="Cambria" panose="02040503050406030204" pitchFamily="18" charset="0"/>
            </a:rPr>
            <a:t>2</a:t>
          </a:r>
          <a:r>
            <a:rPr lang="de-AT" sz="1600" b="1" dirty="0">
              <a:highlight>
                <a:srgbClr val="00FF00"/>
              </a:highlight>
              <a:latin typeface="Cambria" panose="02040503050406030204" pitchFamily="18" charset="0"/>
              <a:ea typeface="Cambria" panose="02040503050406030204" pitchFamily="18" charset="0"/>
            </a:rPr>
            <a:t> </a:t>
          </a:r>
          <a:r>
            <a:rPr lang="de-AT" sz="1600" b="1" dirty="0">
              <a:latin typeface="Cambria" panose="02040503050406030204" pitchFamily="18" charset="0"/>
              <a:ea typeface="Cambria" panose="02040503050406030204" pitchFamily="18" charset="0"/>
            </a:rPr>
            <a:t>- </a:t>
          </a:r>
          <a:r>
            <a:rPr lang="lv-LV" sz="1600" b="1" dirty="0">
              <a:latin typeface="Cambria" panose="02040503050406030204" pitchFamily="18" charset="0"/>
              <a:ea typeface="Cambria" panose="02040503050406030204" pitchFamily="18" charset="0"/>
            </a:rPr>
            <a:t> no </a:t>
          </a:r>
          <a:r>
            <a:rPr lang="lv-LV" sz="1600" b="1" dirty="0" err="1">
              <a:latin typeface="Cambria" panose="02040503050406030204" pitchFamily="18" charset="0"/>
              <a:ea typeface="Cambria" panose="02040503050406030204" pitchFamily="18" charset="0"/>
            </a:rPr>
            <a:t>page</a:t>
          </a:r>
          <a:r>
            <a:rPr lang="lv-LV" sz="1600" b="1" dirty="0">
              <a:latin typeface="Cambria" panose="02040503050406030204" pitchFamily="18" charset="0"/>
              <a:ea typeface="Cambria" panose="02040503050406030204" pitchFamily="18" charset="0"/>
            </a:rPr>
            <a:t> limit, PDF </a:t>
          </a:r>
          <a:r>
            <a:rPr lang="lv-LV" sz="1600" b="1" dirty="0" err="1">
              <a:latin typeface="Cambria" panose="02040503050406030204" pitchFamily="18" charset="0"/>
              <a:ea typeface="Cambria" panose="02040503050406030204" pitchFamily="18" charset="0"/>
            </a:rPr>
            <a:t>uploaded</a:t>
          </a:r>
          <a:endParaRPr lang="lv-LV" altLang="de-DE" sz="1600" b="1" dirty="0">
            <a:latin typeface="Cambria" panose="02040503050406030204" pitchFamily="18" charset="0"/>
            <a:ea typeface="Cambria" panose="02040503050406030204" pitchFamily="18" charset="0"/>
            <a:cs typeface="ＭＳ Ｐゴシック" pitchFamily="-72" charset="-128"/>
          </a:endParaRPr>
        </a:p>
        <a:p>
          <a:r>
            <a:rPr lang="lv-LV" altLang="de-DE" sz="1400" b="1" dirty="0">
              <a:latin typeface="Cambria" panose="02040503050406030204" pitchFamily="18" charset="0"/>
              <a:ea typeface="Cambria" panose="02040503050406030204" pitchFamily="18" charset="0"/>
              <a:cs typeface="ＭＳ Ｐゴシック" pitchFamily="-72" charset="-128"/>
            </a:rPr>
            <a:t>#</a:t>
          </a:r>
          <a:r>
            <a:rPr lang="en-GB" altLang="de-DE" sz="1400" b="1" dirty="0">
              <a:latin typeface="Cambria" panose="02040503050406030204" pitchFamily="18" charset="0"/>
              <a:ea typeface="Cambria" panose="02040503050406030204" pitchFamily="18" charset="0"/>
              <a:cs typeface="ＭＳ Ｐゴシック" pitchFamily="-72" charset="-128"/>
            </a:rPr>
            <a:t>CV of the Researcher</a:t>
          </a:r>
          <a:r>
            <a:rPr lang="lv-LV" altLang="de-DE" sz="1400" b="1" dirty="0">
              <a:latin typeface="Cambria" panose="02040503050406030204" pitchFamily="18" charset="0"/>
              <a:ea typeface="Cambria" panose="02040503050406030204" pitchFamily="18" charset="0"/>
              <a:cs typeface="ＭＳ Ｐゴシック" pitchFamily="-72" charset="-128"/>
            </a:rPr>
            <a:t> </a:t>
          </a:r>
        </a:p>
        <a:p>
          <a:r>
            <a:rPr lang="lv-LV" altLang="de-DE" sz="1400" b="1" dirty="0">
              <a:latin typeface="Cambria" panose="02040503050406030204" pitchFamily="18" charset="0"/>
              <a:ea typeface="Cambria" panose="02040503050406030204" pitchFamily="18" charset="0"/>
              <a:cs typeface="ＭＳ Ｐゴシック" pitchFamily="-72" charset="-128"/>
            </a:rPr>
            <a:t>#</a:t>
          </a:r>
          <a:r>
            <a:rPr lang="en-GB" altLang="de-DE" sz="1400" b="1" dirty="0">
              <a:latin typeface="Cambria" panose="02040503050406030204" pitchFamily="18" charset="0"/>
              <a:ea typeface="Cambria" panose="02040503050406030204" pitchFamily="18" charset="0"/>
              <a:cs typeface="ＭＳ Ｐゴシック" pitchFamily="-72" charset="-128"/>
            </a:rPr>
            <a:t>Capacities of the Participating Organisations</a:t>
          </a:r>
          <a:r>
            <a:rPr lang="lv-LV" altLang="de-DE" sz="1400" b="1" dirty="0">
              <a:latin typeface="Cambria" panose="02040503050406030204" pitchFamily="18" charset="0"/>
              <a:ea typeface="Cambria" panose="02040503050406030204" pitchFamily="18" charset="0"/>
              <a:cs typeface="ＭＳ Ｐゴシック" pitchFamily="-72" charset="-128"/>
            </a:rPr>
            <a:t> </a:t>
          </a:r>
        </a:p>
        <a:p>
          <a:r>
            <a:rPr lang="lv-LV" altLang="de-DE" sz="1400" b="1" dirty="0">
              <a:latin typeface="Cambria" panose="02040503050406030204" pitchFamily="18" charset="0"/>
              <a:ea typeface="Cambria" panose="02040503050406030204" pitchFamily="18" charset="0"/>
              <a:cs typeface="ＭＳ Ｐゴシック" pitchFamily="-72" charset="-128"/>
            </a:rPr>
            <a:t>#</a:t>
          </a:r>
          <a:r>
            <a:rPr lang="en-GB" altLang="de-DE" sz="1400" b="1" dirty="0">
              <a:latin typeface="Cambria" panose="02040503050406030204" pitchFamily="18" charset="0"/>
              <a:ea typeface="Cambria" panose="02040503050406030204" pitchFamily="18" charset="0"/>
              <a:cs typeface="ＭＳ Ｐゴシック" pitchFamily="-72" charset="-128"/>
            </a:rPr>
            <a:t>Letter of Commitment of Partner Organisations </a:t>
          </a:r>
          <a:r>
            <a:rPr lang="en-GB" altLang="de-DE" sz="1400" b="1" dirty="0">
              <a:latin typeface="Cambria" panose="02040503050406030204" pitchFamily="18" charset="0"/>
              <a:ea typeface="Cambria" panose="02040503050406030204" pitchFamily="18" charset="0"/>
              <a:cs typeface="ＭＳ Ｐゴシック" pitchFamily="-72" charset="-128"/>
              <a:sym typeface="Wingdings" panose="05000000000000000000" pitchFamily="2" charset="2"/>
            </a:rPr>
            <a:t></a:t>
          </a:r>
          <a:r>
            <a:rPr lang="lv-LV" altLang="de-DE" sz="1400" b="1" dirty="0">
              <a:latin typeface="Cambria" panose="02040503050406030204" pitchFamily="18" charset="0"/>
              <a:ea typeface="Cambria" panose="02040503050406030204" pitchFamily="18" charset="0"/>
              <a:cs typeface="ＭＳ Ｐゴシック" pitchFamily="-72" charset="-128"/>
              <a:sym typeface="Wingdings" panose="05000000000000000000" pitchFamily="2" charset="2"/>
            </a:rPr>
            <a:t> GF</a:t>
          </a:r>
          <a:endParaRPr lang="lv-LV" sz="1400" b="1" dirty="0">
            <a:latin typeface="Cambria" panose="02040503050406030204" pitchFamily="18" charset="0"/>
            <a:ea typeface="Cambria" panose="02040503050406030204" pitchFamily="18" charset="0"/>
          </a:endParaRPr>
        </a:p>
      </dgm:t>
    </dgm:pt>
    <dgm:pt modelId="{ECC83E54-CE15-43D5-B19F-B081A7F1F73E}" type="parTrans" cxnId="{09F4F5A4-0572-4CA2-AAC3-833CDD66249F}">
      <dgm:prSet/>
      <dgm:spPr/>
      <dgm:t>
        <a:bodyPr/>
        <a:lstStyle/>
        <a:p>
          <a:endParaRPr lang="lv-LV"/>
        </a:p>
      </dgm:t>
    </dgm:pt>
    <dgm:pt modelId="{4E4B67B9-91C0-4E5E-97FC-79911AF738AB}" type="sibTrans" cxnId="{09F4F5A4-0572-4CA2-AAC3-833CDD66249F}">
      <dgm:prSet/>
      <dgm:spPr/>
      <dgm:t>
        <a:bodyPr/>
        <a:lstStyle/>
        <a:p>
          <a:endParaRPr lang="lv-LV"/>
        </a:p>
      </dgm:t>
    </dgm:pt>
    <dgm:pt modelId="{AD295BF3-6006-4854-A3CB-03628C042533}" type="pres">
      <dgm:prSet presAssocID="{DDA1D340-FABE-42FD-A90F-C2A3ED17A11F}" presName="outerComposite" presStyleCnt="0">
        <dgm:presLayoutVars>
          <dgm:chMax val="5"/>
          <dgm:dir/>
          <dgm:resizeHandles val="exact"/>
        </dgm:presLayoutVars>
      </dgm:prSet>
      <dgm:spPr/>
    </dgm:pt>
    <dgm:pt modelId="{DE5281D1-97FE-4C2E-AFEB-D38FED909640}" type="pres">
      <dgm:prSet presAssocID="{DDA1D340-FABE-42FD-A90F-C2A3ED17A11F}" presName="dummyMaxCanvas" presStyleCnt="0">
        <dgm:presLayoutVars/>
      </dgm:prSet>
      <dgm:spPr/>
    </dgm:pt>
    <dgm:pt modelId="{95D4BDEB-11D0-48C6-8580-1D2EFE4AD298}" type="pres">
      <dgm:prSet presAssocID="{DDA1D340-FABE-42FD-A90F-C2A3ED17A11F}" presName="ThreeNodes_1" presStyleLbl="node1" presStyleIdx="0" presStyleCnt="3" custLinFactNeighborX="13235">
        <dgm:presLayoutVars>
          <dgm:bulletEnabled val="1"/>
        </dgm:presLayoutVars>
      </dgm:prSet>
      <dgm:spPr/>
    </dgm:pt>
    <dgm:pt modelId="{0910B398-43BD-4F39-87A6-EA76A86BC20A}" type="pres">
      <dgm:prSet presAssocID="{DDA1D340-FABE-42FD-A90F-C2A3ED17A11F}" presName="ThreeNodes_2" presStyleLbl="node1" presStyleIdx="1" presStyleCnt="3" custLinFactNeighborX="4412" custLinFactNeighborY="-1282">
        <dgm:presLayoutVars>
          <dgm:bulletEnabled val="1"/>
        </dgm:presLayoutVars>
      </dgm:prSet>
      <dgm:spPr/>
    </dgm:pt>
    <dgm:pt modelId="{1F24095E-6073-47CA-906F-D0AE03A04493}" type="pres">
      <dgm:prSet presAssocID="{DDA1D340-FABE-42FD-A90F-C2A3ED17A11F}" presName="ThreeNodes_3" presStyleLbl="node1" presStyleIdx="2" presStyleCnt="3" custScaleX="99999" custLinFactNeighborX="-3922" custLinFactNeighborY="0">
        <dgm:presLayoutVars>
          <dgm:bulletEnabled val="1"/>
        </dgm:presLayoutVars>
      </dgm:prSet>
      <dgm:spPr/>
    </dgm:pt>
    <dgm:pt modelId="{028F7673-D66F-40EB-B0F9-4CC0DD015B55}" type="pres">
      <dgm:prSet presAssocID="{DDA1D340-FABE-42FD-A90F-C2A3ED17A11F}" presName="ThreeConn_1-2" presStyleLbl="fgAccFollowNode1" presStyleIdx="0" presStyleCnt="2">
        <dgm:presLayoutVars>
          <dgm:bulletEnabled val="1"/>
        </dgm:presLayoutVars>
      </dgm:prSet>
      <dgm:spPr/>
    </dgm:pt>
    <dgm:pt modelId="{06697CCA-C506-43A6-B8B0-BBC5E4ABCD6B}" type="pres">
      <dgm:prSet presAssocID="{DDA1D340-FABE-42FD-A90F-C2A3ED17A11F}" presName="ThreeConn_2-3" presStyleLbl="fgAccFollowNode1" presStyleIdx="1" presStyleCnt="2">
        <dgm:presLayoutVars>
          <dgm:bulletEnabled val="1"/>
        </dgm:presLayoutVars>
      </dgm:prSet>
      <dgm:spPr/>
    </dgm:pt>
    <dgm:pt modelId="{8754107F-7531-4B2E-98FA-7DDB361BF12C}" type="pres">
      <dgm:prSet presAssocID="{DDA1D340-FABE-42FD-A90F-C2A3ED17A11F}" presName="ThreeNodes_1_text" presStyleLbl="node1" presStyleIdx="2" presStyleCnt="3">
        <dgm:presLayoutVars>
          <dgm:bulletEnabled val="1"/>
        </dgm:presLayoutVars>
      </dgm:prSet>
      <dgm:spPr/>
    </dgm:pt>
    <dgm:pt modelId="{7E4C847C-70D8-4ED5-AFFD-40079609326F}" type="pres">
      <dgm:prSet presAssocID="{DDA1D340-FABE-42FD-A90F-C2A3ED17A11F}" presName="ThreeNodes_2_text" presStyleLbl="node1" presStyleIdx="2" presStyleCnt="3">
        <dgm:presLayoutVars>
          <dgm:bulletEnabled val="1"/>
        </dgm:presLayoutVars>
      </dgm:prSet>
      <dgm:spPr/>
    </dgm:pt>
    <dgm:pt modelId="{4E7C78A9-ECDD-4F4C-AAEE-1FAC9BE14610}" type="pres">
      <dgm:prSet presAssocID="{DDA1D340-FABE-42FD-A90F-C2A3ED17A11F}" presName="ThreeNodes_3_text" presStyleLbl="node1" presStyleIdx="2" presStyleCnt="3">
        <dgm:presLayoutVars>
          <dgm:bulletEnabled val="1"/>
        </dgm:presLayoutVars>
      </dgm:prSet>
      <dgm:spPr/>
    </dgm:pt>
  </dgm:ptLst>
  <dgm:cxnLst>
    <dgm:cxn modelId="{C0D00B04-1007-4F56-B549-2AED8B3E0ABB}" type="presOf" srcId="{F3C6ECBB-7CF1-47D6-B690-78CAE93499A2}" destId="{7E4C847C-70D8-4ED5-AFFD-40079609326F}" srcOrd="1" destOrd="0" presId="urn:microsoft.com/office/officeart/2005/8/layout/vProcess5"/>
    <dgm:cxn modelId="{ECBED604-50F5-48FE-AC79-D381FA4ACDF9}" srcId="{DDA1D340-FABE-42FD-A90F-C2A3ED17A11F}" destId="{F3C6ECBB-7CF1-47D6-B690-78CAE93499A2}" srcOrd="1" destOrd="0" parTransId="{9E7EECB8-0066-4753-B09C-67314F253A8C}" sibTransId="{91FAD672-20DE-48DD-B9C3-F37D0CDEC515}"/>
    <dgm:cxn modelId="{B5F37E13-4683-4C7A-A18D-F0B93A60075A}" type="presOf" srcId="{91FAD672-20DE-48DD-B9C3-F37D0CDEC515}" destId="{06697CCA-C506-43A6-B8B0-BBC5E4ABCD6B}" srcOrd="0" destOrd="0" presId="urn:microsoft.com/office/officeart/2005/8/layout/vProcess5"/>
    <dgm:cxn modelId="{33B8FF15-F7A7-4EBC-9C02-D559E75E58BF}" type="presOf" srcId="{DDA1D340-FABE-42FD-A90F-C2A3ED17A11F}" destId="{AD295BF3-6006-4854-A3CB-03628C042533}" srcOrd="0" destOrd="0" presId="urn:microsoft.com/office/officeart/2005/8/layout/vProcess5"/>
    <dgm:cxn modelId="{BA6E6532-6FA1-4779-8297-858EBB87F2B5}" type="presOf" srcId="{0FC234E3-F127-40D5-A0E7-5BA10B3D2A86}" destId="{4E7C78A9-ECDD-4F4C-AAEE-1FAC9BE14610}" srcOrd="1" destOrd="0" presId="urn:microsoft.com/office/officeart/2005/8/layout/vProcess5"/>
    <dgm:cxn modelId="{CDA3BAA2-2DD9-466B-83CD-B85E8B7EF358}" srcId="{DDA1D340-FABE-42FD-A90F-C2A3ED17A11F}" destId="{81EE6F4B-FAEB-485D-85BC-3FF88AF1EBEC}" srcOrd="0" destOrd="0" parTransId="{175A68CF-7372-48E9-B435-D290AC0F8403}" sibTransId="{A2EB0395-DA76-4E13-94A9-81B5DB7EC249}"/>
    <dgm:cxn modelId="{09F4F5A4-0572-4CA2-AAC3-833CDD66249F}" srcId="{DDA1D340-FABE-42FD-A90F-C2A3ED17A11F}" destId="{0FC234E3-F127-40D5-A0E7-5BA10B3D2A86}" srcOrd="2" destOrd="0" parTransId="{ECC83E54-CE15-43D5-B19F-B081A7F1F73E}" sibTransId="{4E4B67B9-91C0-4E5E-97FC-79911AF738AB}"/>
    <dgm:cxn modelId="{9D5C27A6-0C83-4D28-8327-CA4DD7CFC833}" type="presOf" srcId="{0FC234E3-F127-40D5-A0E7-5BA10B3D2A86}" destId="{1F24095E-6073-47CA-906F-D0AE03A04493}" srcOrd="0" destOrd="0" presId="urn:microsoft.com/office/officeart/2005/8/layout/vProcess5"/>
    <dgm:cxn modelId="{28B333AE-82D5-4E32-9AB2-14B8EDD0E71C}" type="presOf" srcId="{A2EB0395-DA76-4E13-94A9-81B5DB7EC249}" destId="{028F7673-D66F-40EB-B0F9-4CC0DD015B55}" srcOrd="0" destOrd="0" presId="urn:microsoft.com/office/officeart/2005/8/layout/vProcess5"/>
    <dgm:cxn modelId="{1DBB0CD3-FA85-4440-BD9B-35C8E7F831E3}" type="presOf" srcId="{81EE6F4B-FAEB-485D-85BC-3FF88AF1EBEC}" destId="{8754107F-7531-4B2E-98FA-7DDB361BF12C}" srcOrd="1" destOrd="0" presId="urn:microsoft.com/office/officeart/2005/8/layout/vProcess5"/>
    <dgm:cxn modelId="{E82E42F6-C585-4517-8BAA-4B81126FDF2F}" type="presOf" srcId="{F3C6ECBB-7CF1-47D6-B690-78CAE93499A2}" destId="{0910B398-43BD-4F39-87A6-EA76A86BC20A}" srcOrd="0" destOrd="0" presId="urn:microsoft.com/office/officeart/2005/8/layout/vProcess5"/>
    <dgm:cxn modelId="{B3A63EFC-9D93-4DB5-B2E9-A7151EC10C64}" type="presOf" srcId="{81EE6F4B-FAEB-485D-85BC-3FF88AF1EBEC}" destId="{95D4BDEB-11D0-48C6-8580-1D2EFE4AD298}" srcOrd="0" destOrd="0" presId="urn:microsoft.com/office/officeart/2005/8/layout/vProcess5"/>
    <dgm:cxn modelId="{9987AE30-5FA7-4B34-8C34-89FD78F2E2A8}" type="presParOf" srcId="{AD295BF3-6006-4854-A3CB-03628C042533}" destId="{DE5281D1-97FE-4C2E-AFEB-D38FED909640}" srcOrd="0" destOrd="0" presId="urn:microsoft.com/office/officeart/2005/8/layout/vProcess5"/>
    <dgm:cxn modelId="{788BFC81-34BD-42C0-A2F1-83150410EEF7}" type="presParOf" srcId="{AD295BF3-6006-4854-A3CB-03628C042533}" destId="{95D4BDEB-11D0-48C6-8580-1D2EFE4AD298}" srcOrd="1" destOrd="0" presId="urn:microsoft.com/office/officeart/2005/8/layout/vProcess5"/>
    <dgm:cxn modelId="{61570868-18FE-4A3E-8704-F44379DC8584}" type="presParOf" srcId="{AD295BF3-6006-4854-A3CB-03628C042533}" destId="{0910B398-43BD-4F39-87A6-EA76A86BC20A}" srcOrd="2" destOrd="0" presId="urn:microsoft.com/office/officeart/2005/8/layout/vProcess5"/>
    <dgm:cxn modelId="{E4103EAC-D937-4EAB-9318-5EA7F8912DC1}" type="presParOf" srcId="{AD295BF3-6006-4854-A3CB-03628C042533}" destId="{1F24095E-6073-47CA-906F-D0AE03A04493}" srcOrd="3" destOrd="0" presId="urn:microsoft.com/office/officeart/2005/8/layout/vProcess5"/>
    <dgm:cxn modelId="{ADD3728F-0CE1-4F94-8C06-A6ED0DD22F1B}" type="presParOf" srcId="{AD295BF3-6006-4854-A3CB-03628C042533}" destId="{028F7673-D66F-40EB-B0F9-4CC0DD015B55}" srcOrd="4" destOrd="0" presId="urn:microsoft.com/office/officeart/2005/8/layout/vProcess5"/>
    <dgm:cxn modelId="{63DF83BA-256A-4DB0-A701-51EA52898594}" type="presParOf" srcId="{AD295BF3-6006-4854-A3CB-03628C042533}" destId="{06697CCA-C506-43A6-B8B0-BBC5E4ABCD6B}" srcOrd="5" destOrd="0" presId="urn:microsoft.com/office/officeart/2005/8/layout/vProcess5"/>
    <dgm:cxn modelId="{6A71058B-998D-484B-B5CC-B2ED61A875F8}" type="presParOf" srcId="{AD295BF3-6006-4854-A3CB-03628C042533}" destId="{8754107F-7531-4B2E-98FA-7DDB361BF12C}" srcOrd="6" destOrd="0" presId="urn:microsoft.com/office/officeart/2005/8/layout/vProcess5"/>
    <dgm:cxn modelId="{F109E080-754F-4450-8DBD-6AE8883457FB}" type="presParOf" srcId="{AD295BF3-6006-4854-A3CB-03628C042533}" destId="{7E4C847C-70D8-4ED5-AFFD-40079609326F}" srcOrd="7" destOrd="0" presId="urn:microsoft.com/office/officeart/2005/8/layout/vProcess5"/>
    <dgm:cxn modelId="{1AA6D091-6C8E-4D5C-969D-B73544A629A3}" type="presParOf" srcId="{AD295BF3-6006-4854-A3CB-03628C042533}" destId="{4E7C78A9-ECDD-4F4C-AAEE-1FAC9BE14610}"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690D14-4AE3-4BC3-ADC7-D67B4632EE61}">
      <dsp:nvSpPr>
        <dsp:cNvPr id="0" name=""/>
        <dsp:cNvSpPr/>
      </dsp:nvSpPr>
      <dsp:spPr>
        <a:xfrm>
          <a:off x="944" y="958"/>
          <a:ext cx="8227711" cy="1412153"/>
        </a:xfrm>
        <a:prstGeom prst="roundRect">
          <a:avLst>
            <a:gd name="adj" fmla="val 10000"/>
          </a:avLst>
        </a:prstGeom>
        <a:solidFill>
          <a:schemeClr val="accent1">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marL="0" lvl="0" indent="0" algn="ctr" defTabSz="2355850">
            <a:lnSpc>
              <a:spcPct val="90000"/>
            </a:lnSpc>
            <a:spcBef>
              <a:spcPct val="0"/>
            </a:spcBef>
            <a:spcAft>
              <a:spcPct val="35000"/>
            </a:spcAft>
            <a:buNone/>
          </a:pPr>
          <a:r>
            <a:rPr lang="lv-LV" sz="5300" kern="1200" dirty="0">
              <a:latin typeface="Cambria" panose="02040503050406030204" pitchFamily="18" charset="0"/>
              <a:ea typeface="Cambria" panose="02040503050406030204" pitchFamily="18" charset="0"/>
            </a:rPr>
            <a:t>MSCA </a:t>
          </a:r>
          <a:r>
            <a:rPr lang="lv-LV" sz="5300" kern="1200" dirty="0" err="1">
              <a:latin typeface="Cambria" panose="02040503050406030204" pitchFamily="18" charset="0"/>
              <a:ea typeface="Cambria" panose="02040503050406030204" pitchFamily="18" charset="0"/>
            </a:rPr>
            <a:t>Guide</a:t>
          </a:r>
          <a:r>
            <a:rPr lang="lv-LV" sz="5300" kern="1200" dirty="0">
              <a:latin typeface="Cambria" panose="02040503050406030204" pitchFamily="18" charset="0"/>
              <a:ea typeface="Cambria" panose="02040503050406030204" pitchFamily="18" charset="0"/>
            </a:rPr>
            <a:t> </a:t>
          </a:r>
          <a:r>
            <a:rPr lang="lv-LV" sz="5300" kern="1200" dirty="0" err="1">
              <a:latin typeface="Cambria" panose="02040503050406030204" pitchFamily="18" charset="0"/>
              <a:ea typeface="Cambria" panose="02040503050406030204" pitchFamily="18" charset="0"/>
            </a:rPr>
            <a:t>for</a:t>
          </a:r>
          <a:r>
            <a:rPr lang="lv-LV" sz="5300" kern="1200" dirty="0">
              <a:latin typeface="Cambria" panose="02040503050406030204" pitchFamily="18" charset="0"/>
              <a:ea typeface="Cambria" panose="02040503050406030204" pitchFamily="18" charset="0"/>
            </a:rPr>
            <a:t> </a:t>
          </a:r>
          <a:r>
            <a:rPr lang="lv-LV" sz="5300" kern="1200" dirty="0" err="1">
              <a:latin typeface="Cambria" panose="02040503050406030204" pitchFamily="18" charset="0"/>
              <a:ea typeface="Cambria" panose="02040503050406030204" pitchFamily="18" charset="0"/>
            </a:rPr>
            <a:t>applicants</a:t>
          </a:r>
          <a:endParaRPr lang="lv-LV" sz="5300" kern="1200" dirty="0">
            <a:latin typeface="Cambria" panose="02040503050406030204" pitchFamily="18" charset="0"/>
            <a:ea typeface="Cambria" panose="02040503050406030204" pitchFamily="18" charset="0"/>
          </a:endParaRPr>
        </a:p>
      </dsp:txBody>
      <dsp:txXfrm>
        <a:off x="42305" y="42319"/>
        <a:ext cx="8144989" cy="1329431"/>
      </dsp:txXfrm>
    </dsp:sp>
    <dsp:sp modelId="{77A50894-828C-49B7-91C5-A5EB6C55C2CE}">
      <dsp:nvSpPr>
        <dsp:cNvPr id="0" name=""/>
        <dsp:cNvSpPr/>
      </dsp:nvSpPr>
      <dsp:spPr>
        <a:xfrm>
          <a:off x="944" y="1556904"/>
          <a:ext cx="5374595" cy="1412153"/>
        </a:xfrm>
        <a:prstGeom prst="roundRect">
          <a:avLst>
            <a:gd name="adj" fmla="val 10000"/>
          </a:avLst>
        </a:prstGeom>
        <a:solidFill>
          <a:schemeClr val="accent1">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lv-LV" sz="3600" kern="1200" dirty="0">
              <a:latin typeface="Cambria" panose="02040503050406030204" pitchFamily="18" charset="0"/>
              <a:ea typeface="Cambria" panose="02040503050406030204" pitchFamily="18" charset="0"/>
            </a:rPr>
            <a:t>MSCA </a:t>
          </a:r>
          <a:r>
            <a:rPr lang="lv-LV" sz="3600" kern="1200" dirty="0" err="1">
              <a:latin typeface="Cambria" panose="02040503050406030204" pitchFamily="18" charset="0"/>
              <a:ea typeface="Cambria" panose="02040503050406030204" pitchFamily="18" charset="0"/>
            </a:rPr>
            <a:t>Work</a:t>
          </a:r>
          <a:r>
            <a:rPr lang="lv-LV" sz="3600" kern="1200" dirty="0">
              <a:latin typeface="Cambria" panose="02040503050406030204" pitchFamily="18" charset="0"/>
              <a:ea typeface="Cambria" panose="02040503050406030204" pitchFamily="18" charset="0"/>
            </a:rPr>
            <a:t> </a:t>
          </a:r>
          <a:r>
            <a:rPr lang="lv-LV" sz="3600" kern="1200" dirty="0" err="1">
              <a:latin typeface="Cambria" panose="02040503050406030204" pitchFamily="18" charset="0"/>
              <a:ea typeface="Cambria" panose="02040503050406030204" pitchFamily="18" charset="0"/>
            </a:rPr>
            <a:t>programme</a:t>
          </a:r>
          <a:r>
            <a:rPr lang="lv-LV" sz="3600" kern="1200" dirty="0">
              <a:latin typeface="Cambria" panose="02040503050406030204" pitchFamily="18" charset="0"/>
              <a:ea typeface="Cambria" panose="02040503050406030204" pitchFamily="18" charset="0"/>
            </a:rPr>
            <a:t> 2021-2022 </a:t>
          </a:r>
        </a:p>
      </dsp:txBody>
      <dsp:txXfrm>
        <a:off x="42305" y="1598265"/>
        <a:ext cx="5291873" cy="1329431"/>
      </dsp:txXfrm>
    </dsp:sp>
    <dsp:sp modelId="{D4672C35-7A04-4902-AD72-BEA869EC0F9E}">
      <dsp:nvSpPr>
        <dsp:cNvPr id="0" name=""/>
        <dsp:cNvSpPr/>
      </dsp:nvSpPr>
      <dsp:spPr>
        <a:xfrm>
          <a:off x="944" y="3112851"/>
          <a:ext cx="2632025" cy="1412153"/>
        </a:xfrm>
        <a:prstGeom prst="roundRect">
          <a:avLst>
            <a:gd name="adj" fmla="val 10000"/>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lv-LV" sz="2700" kern="1200" dirty="0">
              <a:latin typeface="Cambria" panose="02040503050406030204" pitchFamily="18" charset="0"/>
              <a:ea typeface="Cambria" panose="02040503050406030204" pitchFamily="18" charset="0"/>
              <a:hlinkClick xmlns:r="http://schemas.openxmlformats.org/officeDocument/2006/relationships" r:id="rId1"/>
            </a:rPr>
            <a:t>Net4Mobility+ </a:t>
          </a:r>
          <a:r>
            <a:rPr lang="lv-LV" sz="2700" kern="1200" dirty="0" err="1">
              <a:latin typeface="Cambria" panose="02040503050406030204" pitchFamily="18" charset="0"/>
              <a:ea typeface="Cambria" panose="02040503050406030204" pitchFamily="18" charset="0"/>
              <a:hlinkClick xmlns:r="http://schemas.openxmlformats.org/officeDocument/2006/relationships" r:id="rId1"/>
            </a:rPr>
            <a:t>materials</a:t>
          </a:r>
          <a:r>
            <a:rPr lang="lv-LV" sz="2700" kern="1200" dirty="0">
              <a:latin typeface="Cambria" panose="02040503050406030204" pitchFamily="18" charset="0"/>
              <a:ea typeface="Cambria" panose="02040503050406030204" pitchFamily="18" charset="0"/>
              <a:hlinkClick xmlns:r="http://schemas.openxmlformats.org/officeDocument/2006/relationships" r:id="rId1"/>
            </a:rPr>
            <a:t> </a:t>
          </a:r>
          <a:endParaRPr lang="lv-LV" sz="2700" kern="1200" dirty="0">
            <a:latin typeface="Cambria" panose="02040503050406030204" pitchFamily="18" charset="0"/>
            <a:ea typeface="Cambria" panose="02040503050406030204" pitchFamily="18" charset="0"/>
          </a:endParaRPr>
        </a:p>
      </dsp:txBody>
      <dsp:txXfrm>
        <a:off x="42305" y="3154212"/>
        <a:ext cx="2549303" cy="1329431"/>
      </dsp:txXfrm>
    </dsp:sp>
    <dsp:sp modelId="{E7B9B634-91D4-40C4-8238-C738DAEFD12B}">
      <dsp:nvSpPr>
        <dsp:cNvPr id="0" name=""/>
        <dsp:cNvSpPr/>
      </dsp:nvSpPr>
      <dsp:spPr>
        <a:xfrm>
          <a:off x="2743514" y="3112851"/>
          <a:ext cx="2632025" cy="1412153"/>
        </a:xfrm>
        <a:prstGeom prst="roundRect">
          <a:avLst>
            <a:gd name="adj" fmla="val 10000"/>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lv-LV" sz="2700" kern="1200" dirty="0">
              <a:latin typeface="Cambria" panose="02040503050406030204" pitchFamily="18" charset="0"/>
              <a:ea typeface="Cambria" panose="02040503050406030204" pitchFamily="18" charset="0"/>
              <a:hlinkClick xmlns:r="http://schemas.openxmlformats.org/officeDocument/2006/relationships" r:id="rId2"/>
            </a:rPr>
            <a:t>MSCA </a:t>
          </a:r>
          <a:r>
            <a:rPr lang="lv-LV" sz="2700" kern="1200" dirty="0" err="1">
              <a:latin typeface="Cambria" panose="02040503050406030204" pitchFamily="18" charset="0"/>
              <a:ea typeface="Cambria" panose="02040503050406030204" pitchFamily="18" charset="0"/>
              <a:hlinkClick xmlns:r="http://schemas.openxmlformats.org/officeDocument/2006/relationships" r:id="rId2"/>
            </a:rPr>
            <a:t>Guidelines</a:t>
          </a:r>
          <a:r>
            <a:rPr lang="lv-LV" sz="2700" kern="1200" dirty="0">
              <a:latin typeface="Cambria" panose="02040503050406030204" pitchFamily="18" charset="0"/>
              <a:ea typeface="Cambria" panose="02040503050406030204" pitchFamily="18" charset="0"/>
              <a:hlinkClick xmlns:r="http://schemas.openxmlformats.org/officeDocument/2006/relationships" r:id="rId2"/>
            </a:rPr>
            <a:t> </a:t>
          </a:r>
          <a:r>
            <a:rPr lang="lv-LV" sz="2700" kern="1200" dirty="0" err="1">
              <a:latin typeface="Cambria" panose="02040503050406030204" pitchFamily="18" charset="0"/>
              <a:ea typeface="Cambria" panose="02040503050406030204" pitchFamily="18" charset="0"/>
              <a:hlinkClick xmlns:r="http://schemas.openxmlformats.org/officeDocument/2006/relationships" r:id="rId2"/>
            </a:rPr>
            <a:t>on</a:t>
          </a:r>
          <a:r>
            <a:rPr lang="lv-LV" sz="2700" kern="1200" dirty="0">
              <a:latin typeface="Cambria" panose="02040503050406030204" pitchFamily="18" charset="0"/>
              <a:ea typeface="Cambria" panose="02040503050406030204" pitchFamily="18" charset="0"/>
              <a:hlinkClick xmlns:r="http://schemas.openxmlformats.org/officeDocument/2006/relationships" r:id="rId2"/>
            </a:rPr>
            <a:t> </a:t>
          </a:r>
          <a:r>
            <a:rPr lang="lv-LV" sz="2700" kern="1200" dirty="0" err="1">
              <a:latin typeface="Cambria" panose="02040503050406030204" pitchFamily="18" charset="0"/>
              <a:ea typeface="Cambria" panose="02040503050406030204" pitchFamily="18" charset="0"/>
              <a:hlinkClick xmlns:r="http://schemas.openxmlformats.org/officeDocument/2006/relationships" r:id="rId2"/>
            </a:rPr>
            <a:t>supervision</a:t>
          </a:r>
          <a:endParaRPr lang="lv-LV" sz="2700" kern="1200" dirty="0">
            <a:latin typeface="Cambria" panose="02040503050406030204" pitchFamily="18" charset="0"/>
            <a:ea typeface="Cambria" panose="02040503050406030204" pitchFamily="18" charset="0"/>
          </a:endParaRPr>
        </a:p>
      </dsp:txBody>
      <dsp:txXfrm>
        <a:off x="2784875" y="3154212"/>
        <a:ext cx="2549303" cy="1329431"/>
      </dsp:txXfrm>
    </dsp:sp>
    <dsp:sp modelId="{7F325A83-4A55-464C-A857-CA96F96CD4AA}">
      <dsp:nvSpPr>
        <dsp:cNvPr id="0" name=""/>
        <dsp:cNvSpPr/>
      </dsp:nvSpPr>
      <dsp:spPr>
        <a:xfrm>
          <a:off x="5596630" y="1556904"/>
          <a:ext cx="2632025" cy="1412153"/>
        </a:xfrm>
        <a:prstGeom prst="roundRect">
          <a:avLst>
            <a:gd name="adj" fmla="val 10000"/>
          </a:avLst>
        </a:prstGeom>
        <a:solidFill>
          <a:schemeClr val="accent1">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lv-LV" sz="3600" kern="1200" dirty="0">
              <a:latin typeface="Cambria" panose="02040503050406030204" pitchFamily="18" charset="0"/>
              <a:ea typeface="Cambria" panose="02040503050406030204" pitchFamily="18" charset="0"/>
              <a:hlinkClick xmlns:r="http://schemas.openxmlformats.org/officeDocument/2006/relationships" r:id="rId3"/>
            </a:rPr>
            <a:t>F&amp;T Online </a:t>
          </a:r>
          <a:r>
            <a:rPr lang="lv-LV" sz="3600" kern="1200" dirty="0" err="1">
              <a:latin typeface="Cambria" panose="02040503050406030204" pitchFamily="18" charset="0"/>
              <a:ea typeface="Cambria" panose="02040503050406030204" pitchFamily="18" charset="0"/>
              <a:hlinkClick xmlns:r="http://schemas.openxmlformats.org/officeDocument/2006/relationships" r:id="rId3"/>
            </a:rPr>
            <a:t>manual</a:t>
          </a:r>
          <a:endParaRPr lang="lv-LV" sz="3600" kern="1200" dirty="0">
            <a:latin typeface="Cambria" panose="02040503050406030204" pitchFamily="18" charset="0"/>
            <a:ea typeface="Cambria" panose="02040503050406030204" pitchFamily="18" charset="0"/>
          </a:endParaRPr>
        </a:p>
      </dsp:txBody>
      <dsp:txXfrm>
        <a:off x="5637991" y="1598265"/>
        <a:ext cx="2549303" cy="1329431"/>
      </dsp:txXfrm>
    </dsp:sp>
    <dsp:sp modelId="{1ADAE28E-EF48-4D05-887B-0DE83661B056}">
      <dsp:nvSpPr>
        <dsp:cNvPr id="0" name=""/>
        <dsp:cNvSpPr/>
      </dsp:nvSpPr>
      <dsp:spPr>
        <a:xfrm>
          <a:off x="5596630" y="3112851"/>
          <a:ext cx="2632025" cy="1412153"/>
        </a:xfrm>
        <a:prstGeom prst="roundRect">
          <a:avLst>
            <a:gd name="adj" fmla="val 10000"/>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lv-LV" sz="2700" kern="1200" dirty="0">
              <a:latin typeface="Cambria" panose="02040503050406030204" pitchFamily="18" charset="0"/>
              <a:ea typeface="Cambria" panose="02040503050406030204" pitchFamily="18" charset="0"/>
              <a:hlinkClick xmlns:r="http://schemas.openxmlformats.org/officeDocument/2006/relationships" r:id="rId4"/>
            </a:rPr>
            <a:t>MSCA Green </a:t>
          </a:r>
          <a:r>
            <a:rPr lang="lv-LV" sz="2700" kern="1200" dirty="0" err="1">
              <a:latin typeface="Cambria" panose="02040503050406030204" pitchFamily="18" charset="0"/>
              <a:ea typeface="Cambria" panose="02040503050406030204" pitchFamily="18" charset="0"/>
              <a:hlinkClick xmlns:r="http://schemas.openxmlformats.org/officeDocument/2006/relationships" r:id="rId4"/>
            </a:rPr>
            <a:t>Charter</a:t>
          </a:r>
          <a:endParaRPr lang="lv-LV" sz="2700" kern="1200" dirty="0">
            <a:latin typeface="Cambria" panose="02040503050406030204" pitchFamily="18" charset="0"/>
            <a:ea typeface="Cambria" panose="02040503050406030204" pitchFamily="18" charset="0"/>
          </a:endParaRPr>
        </a:p>
      </dsp:txBody>
      <dsp:txXfrm>
        <a:off x="5637991" y="3154212"/>
        <a:ext cx="2549303" cy="13294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D4BDEB-11D0-48C6-8580-1D2EFE4AD298}">
      <dsp:nvSpPr>
        <dsp:cNvPr id="0" name=""/>
        <dsp:cNvSpPr/>
      </dsp:nvSpPr>
      <dsp:spPr>
        <a:xfrm>
          <a:off x="972086" y="0"/>
          <a:ext cx="7344816" cy="1684987"/>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de-AT" sz="2400" b="1" kern="1200" dirty="0">
              <a:highlight>
                <a:srgbClr val="00FF00"/>
              </a:highlight>
              <a:latin typeface="Cambria" panose="02040503050406030204" pitchFamily="18" charset="0"/>
              <a:ea typeface="Cambria" panose="02040503050406030204" pitchFamily="18" charset="0"/>
            </a:rPr>
            <a:t>Part A </a:t>
          </a:r>
          <a:r>
            <a:rPr lang="de-AT" sz="2400" b="1" kern="1200" dirty="0">
              <a:latin typeface="Cambria" panose="02040503050406030204" pitchFamily="18" charset="0"/>
              <a:ea typeface="Cambria" panose="02040503050406030204" pitchFamily="18" charset="0"/>
            </a:rPr>
            <a:t>- administrative forms</a:t>
          </a:r>
          <a:r>
            <a:rPr lang="lv-LV" sz="2400" b="1" kern="1200" dirty="0">
              <a:latin typeface="Cambria" panose="02040503050406030204" pitchFamily="18" charset="0"/>
              <a:ea typeface="Cambria" panose="02040503050406030204" pitchFamily="18" charset="0"/>
            </a:rPr>
            <a:t> </a:t>
          </a:r>
        </a:p>
        <a:p>
          <a:pPr marL="0" lvl="0" indent="0" algn="l" defTabSz="1066800">
            <a:lnSpc>
              <a:spcPct val="90000"/>
            </a:lnSpc>
            <a:spcBef>
              <a:spcPct val="0"/>
            </a:spcBef>
            <a:spcAft>
              <a:spcPct val="35000"/>
            </a:spcAft>
            <a:buNone/>
          </a:pPr>
          <a:r>
            <a:rPr lang="en-US" sz="2000" b="0" i="0" u="none" strike="noStrike" kern="1200" baseline="0" dirty="0">
              <a:ea typeface="Cambria" panose="02040503050406030204" pitchFamily="18" charset="0"/>
            </a:rPr>
            <a:t>are filled</a:t>
          </a:r>
          <a:r>
            <a:rPr lang="lv-LV" sz="2000" b="0" i="0" u="none" strike="noStrike" kern="1200" baseline="0" dirty="0">
              <a:ea typeface="Cambria" panose="02040503050406030204" pitchFamily="18" charset="0"/>
            </a:rPr>
            <a:t> </a:t>
          </a:r>
          <a:r>
            <a:rPr lang="en-US" sz="2000" b="0" i="1" u="none" strike="noStrike" kern="1200" baseline="0" dirty="0">
              <a:ea typeface="Cambria" panose="02040503050406030204" pitchFamily="18" charset="0"/>
            </a:rPr>
            <a:t>on-line</a:t>
          </a:r>
          <a:r>
            <a:rPr lang="lv-LV" sz="2000" b="0" i="1" u="none" strike="noStrike" kern="1200" baseline="0" dirty="0">
              <a:ea typeface="Cambria" panose="02040503050406030204" pitchFamily="18" charset="0"/>
            </a:rPr>
            <a:t> </a:t>
          </a:r>
          <a:r>
            <a:rPr lang="lv-LV" sz="2000" b="0" i="1" u="none" strike="noStrike" kern="1200" baseline="0" dirty="0" err="1">
              <a:ea typeface="Cambria" panose="02040503050406030204" pitchFamily="18" charset="0"/>
            </a:rPr>
            <a:t>Funding&amp;Tenders</a:t>
          </a:r>
          <a:endParaRPr lang="lv-LV" sz="2000" kern="1200" dirty="0">
            <a:latin typeface="Cambria" panose="02040503050406030204" pitchFamily="18" charset="0"/>
            <a:ea typeface="Cambria" panose="02040503050406030204" pitchFamily="18" charset="0"/>
          </a:endParaRPr>
        </a:p>
      </dsp:txBody>
      <dsp:txXfrm>
        <a:off x="1021438" y="49352"/>
        <a:ext cx="5526582" cy="1586283"/>
      </dsp:txXfrm>
    </dsp:sp>
    <dsp:sp modelId="{0910B398-43BD-4F39-87A6-EA76A86BC20A}">
      <dsp:nvSpPr>
        <dsp:cNvPr id="0" name=""/>
        <dsp:cNvSpPr/>
      </dsp:nvSpPr>
      <dsp:spPr>
        <a:xfrm>
          <a:off x="972125" y="1944216"/>
          <a:ext cx="7344816" cy="1684987"/>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AT" sz="1800" b="1" kern="1200" dirty="0">
              <a:highlight>
                <a:srgbClr val="00FF00"/>
              </a:highlight>
              <a:latin typeface="Cambria" panose="02040503050406030204" pitchFamily="18" charset="0"/>
              <a:ea typeface="Cambria" panose="02040503050406030204" pitchFamily="18" charset="0"/>
            </a:rPr>
            <a:t>Part B</a:t>
          </a:r>
          <a:r>
            <a:rPr lang="lv-LV" sz="1800" b="1" kern="1200" dirty="0">
              <a:highlight>
                <a:srgbClr val="00FF00"/>
              </a:highlight>
              <a:latin typeface="Cambria" panose="02040503050406030204" pitchFamily="18" charset="0"/>
              <a:ea typeface="Cambria" panose="02040503050406030204" pitchFamily="18" charset="0"/>
            </a:rPr>
            <a:t>1</a:t>
          </a:r>
          <a:r>
            <a:rPr lang="de-AT" sz="1800" b="1" kern="1200" dirty="0">
              <a:highlight>
                <a:srgbClr val="00FF00"/>
              </a:highlight>
              <a:latin typeface="Cambria" panose="02040503050406030204" pitchFamily="18" charset="0"/>
              <a:ea typeface="Cambria" panose="02040503050406030204" pitchFamily="18" charset="0"/>
            </a:rPr>
            <a:t> </a:t>
          </a:r>
          <a:r>
            <a:rPr lang="de-AT" sz="1600" b="1" kern="1200" dirty="0">
              <a:latin typeface="Cambria" panose="02040503050406030204" pitchFamily="18" charset="0"/>
              <a:ea typeface="Cambria" panose="02040503050406030204" pitchFamily="18" charset="0"/>
            </a:rPr>
            <a:t>- the proposal</a:t>
          </a:r>
          <a:r>
            <a:rPr lang="lv-LV" sz="1600" b="1" kern="1200" dirty="0">
              <a:latin typeface="Cambria" panose="02040503050406030204" pitchFamily="18" charset="0"/>
              <a:ea typeface="Cambria" panose="02040503050406030204" pitchFamily="18" charset="0"/>
            </a:rPr>
            <a:t>, </a:t>
          </a:r>
          <a:r>
            <a:rPr lang="lv-LV" sz="1600" b="1" kern="1200" dirty="0" err="1">
              <a:latin typeface="Cambria" panose="02040503050406030204" pitchFamily="18" charset="0"/>
              <a:ea typeface="Cambria" panose="02040503050406030204" pitchFamily="18" charset="0"/>
            </a:rPr>
            <a:t>max</a:t>
          </a:r>
          <a:r>
            <a:rPr lang="lv-LV" sz="1600" b="1" kern="1200" dirty="0">
              <a:latin typeface="Cambria" panose="02040503050406030204" pitchFamily="18" charset="0"/>
              <a:ea typeface="Cambria" panose="02040503050406030204" pitchFamily="18" charset="0"/>
            </a:rPr>
            <a:t> 10 </a:t>
          </a:r>
          <a:r>
            <a:rPr lang="lv-LV" sz="1600" b="1" kern="1200" dirty="0" err="1">
              <a:latin typeface="Cambria" panose="02040503050406030204" pitchFamily="18" charset="0"/>
              <a:ea typeface="Cambria" panose="02040503050406030204" pitchFamily="18" charset="0"/>
            </a:rPr>
            <a:t>pages</a:t>
          </a:r>
          <a:r>
            <a:rPr lang="lv-LV" sz="1600" b="1" kern="1200" dirty="0">
              <a:latin typeface="Cambria" panose="02040503050406030204" pitchFamily="18" charset="0"/>
              <a:ea typeface="Cambria" panose="02040503050406030204" pitchFamily="18" charset="0"/>
            </a:rPr>
            <a:t> (PDF </a:t>
          </a:r>
          <a:r>
            <a:rPr lang="lv-LV" sz="1600" b="1" kern="1200" dirty="0" err="1">
              <a:latin typeface="Cambria" panose="02040503050406030204" pitchFamily="18" charset="0"/>
              <a:ea typeface="Cambria" panose="02040503050406030204" pitchFamily="18" charset="0"/>
            </a:rPr>
            <a:t>uploaded</a:t>
          </a:r>
          <a:r>
            <a:rPr lang="lv-LV" sz="1600" b="1" kern="1200" dirty="0">
              <a:latin typeface="Cambria" panose="02040503050406030204" pitchFamily="18" charset="0"/>
              <a:ea typeface="Cambria" panose="02040503050406030204" pitchFamily="18" charset="0"/>
            </a:rPr>
            <a:t>) </a:t>
          </a:r>
        </a:p>
        <a:p>
          <a:pPr marL="0" lvl="0" indent="0" algn="l" defTabSz="800100">
            <a:lnSpc>
              <a:spcPct val="90000"/>
            </a:lnSpc>
            <a:spcBef>
              <a:spcPct val="0"/>
            </a:spcBef>
            <a:spcAft>
              <a:spcPct val="35000"/>
            </a:spcAft>
            <a:buNone/>
          </a:pPr>
          <a:r>
            <a:rPr lang="lv-LV" altLang="de-DE" sz="1800" b="1" kern="1200" dirty="0">
              <a:latin typeface="Cambria" panose="02040503050406030204" pitchFamily="18" charset="0"/>
              <a:ea typeface="Cambria" panose="02040503050406030204" pitchFamily="18" charset="0"/>
              <a:cs typeface="ＭＳ Ｐゴシック" pitchFamily="-72" charset="-128"/>
            </a:rPr>
            <a:t>#</a:t>
          </a:r>
          <a:r>
            <a:rPr lang="en-GB" altLang="de-DE" sz="1800" b="1" kern="1200" dirty="0">
              <a:latin typeface="Cambria" panose="02040503050406030204" pitchFamily="18" charset="0"/>
              <a:ea typeface="Cambria" panose="02040503050406030204" pitchFamily="18" charset="0"/>
              <a:cs typeface="ＭＳ Ｐゴシック" pitchFamily="-72" charset="-128"/>
            </a:rPr>
            <a:t>Excellence</a:t>
          </a:r>
        </a:p>
        <a:p>
          <a:pPr marL="0" lvl="0" indent="0" algn="l" defTabSz="800100">
            <a:lnSpc>
              <a:spcPct val="90000"/>
            </a:lnSpc>
            <a:spcBef>
              <a:spcPct val="0"/>
            </a:spcBef>
            <a:spcAft>
              <a:spcPct val="35000"/>
            </a:spcAft>
            <a:buNone/>
          </a:pPr>
          <a:r>
            <a:rPr lang="lv-LV" altLang="de-DE" sz="1800" b="1" kern="1200" dirty="0">
              <a:latin typeface="Cambria" panose="02040503050406030204" pitchFamily="18" charset="0"/>
              <a:ea typeface="Cambria" panose="02040503050406030204" pitchFamily="18" charset="0"/>
              <a:cs typeface="ＭＳ Ｐゴシック" pitchFamily="-72" charset="-128"/>
            </a:rPr>
            <a:t>#</a:t>
          </a:r>
          <a:r>
            <a:rPr lang="en-GB" altLang="de-DE" sz="1800" b="1" kern="1200" dirty="0">
              <a:latin typeface="Cambria" panose="02040503050406030204" pitchFamily="18" charset="0"/>
              <a:ea typeface="Cambria" panose="02040503050406030204" pitchFamily="18" charset="0"/>
              <a:cs typeface="ＭＳ Ｐゴシック" pitchFamily="-72" charset="-128"/>
            </a:rPr>
            <a:t>Impact</a:t>
          </a:r>
        </a:p>
        <a:p>
          <a:pPr marL="0" lvl="0" indent="0" algn="l" defTabSz="800100">
            <a:lnSpc>
              <a:spcPct val="90000"/>
            </a:lnSpc>
            <a:spcBef>
              <a:spcPct val="0"/>
            </a:spcBef>
            <a:spcAft>
              <a:spcPct val="35000"/>
            </a:spcAft>
            <a:buNone/>
          </a:pPr>
          <a:r>
            <a:rPr lang="lv-LV" altLang="de-DE" sz="1800" b="1" kern="1200" dirty="0">
              <a:latin typeface="Cambria" panose="02040503050406030204" pitchFamily="18" charset="0"/>
              <a:ea typeface="Cambria" panose="02040503050406030204" pitchFamily="18" charset="0"/>
              <a:cs typeface="ＭＳ Ｐゴシック" pitchFamily="-72" charset="-128"/>
            </a:rPr>
            <a:t>#</a:t>
          </a:r>
          <a:r>
            <a:rPr lang="en-GB" altLang="de-DE" sz="1800" b="1" kern="1200" dirty="0">
              <a:latin typeface="Cambria" panose="02040503050406030204" pitchFamily="18" charset="0"/>
              <a:ea typeface="Cambria" panose="02040503050406030204" pitchFamily="18" charset="0"/>
              <a:cs typeface="ＭＳ Ｐゴシック" pitchFamily="-72" charset="-128"/>
            </a:rPr>
            <a:t>Implementation</a:t>
          </a:r>
          <a:r>
            <a:rPr lang="en-GB" altLang="de-DE" sz="1800" kern="1200" dirty="0">
              <a:latin typeface="Cambria" panose="02040503050406030204" pitchFamily="18" charset="0"/>
              <a:ea typeface="Cambria" panose="02040503050406030204" pitchFamily="18" charset="0"/>
              <a:cs typeface="ＭＳ Ｐゴシック" pitchFamily="-72" charset="-128"/>
            </a:rPr>
            <a:t>, incl. Gantt Chart</a:t>
          </a:r>
          <a:endParaRPr lang="lv-LV" sz="1800" kern="1200" dirty="0">
            <a:latin typeface="Cambria" panose="02040503050406030204" pitchFamily="18" charset="0"/>
            <a:ea typeface="Cambria" panose="02040503050406030204" pitchFamily="18" charset="0"/>
          </a:endParaRPr>
        </a:p>
      </dsp:txBody>
      <dsp:txXfrm>
        <a:off x="1021477" y="1993568"/>
        <a:ext cx="5502798" cy="1586283"/>
      </dsp:txXfrm>
    </dsp:sp>
    <dsp:sp modelId="{1F24095E-6073-47CA-906F-D0AE03A04493}">
      <dsp:nvSpPr>
        <dsp:cNvPr id="0" name=""/>
        <dsp:cNvSpPr/>
      </dsp:nvSpPr>
      <dsp:spPr>
        <a:xfrm>
          <a:off x="1008117" y="3931636"/>
          <a:ext cx="7344742" cy="1684987"/>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de-AT" sz="1600" b="1" kern="1200" dirty="0">
              <a:highlight>
                <a:srgbClr val="00FF00"/>
              </a:highlight>
              <a:latin typeface="Cambria" panose="02040503050406030204" pitchFamily="18" charset="0"/>
              <a:ea typeface="Cambria" panose="02040503050406030204" pitchFamily="18" charset="0"/>
            </a:rPr>
            <a:t>Part B</a:t>
          </a:r>
          <a:r>
            <a:rPr lang="lv-LV" sz="1600" b="1" kern="1200" dirty="0">
              <a:highlight>
                <a:srgbClr val="00FF00"/>
              </a:highlight>
              <a:latin typeface="Cambria" panose="02040503050406030204" pitchFamily="18" charset="0"/>
              <a:ea typeface="Cambria" panose="02040503050406030204" pitchFamily="18" charset="0"/>
            </a:rPr>
            <a:t>2</a:t>
          </a:r>
          <a:r>
            <a:rPr lang="de-AT" sz="1600" b="1" kern="1200" dirty="0">
              <a:highlight>
                <a:srgbClr val="00FF00"/>
              </a:highlight>
              <a:latin typeface="Cambria" panose="02040503050406030204" pitchFamily="18" charset="0"/>
              <a:ea typeface="Cambria" panose="02040503050406030204" pitchFamily="18" charset="0"/>
            </a:rPr>
            <a:t> </a:t>
          </a:r>
          <a:r>
            <a:rPr lang="de-AT" sz="1600" b="1" kern="1200" dirty="0">
              <a:latin typeface="Cambria" panose="02040503050406030204" pitchFamily="18" charset="0"/>
              <a:ea typeface="Cambria" panose="02040503050406030204" pitchFamily="18" charset="0"/>
            </a:rPr>
            <a:t>- </a:t>
          </a:r>
          <a:r>
            <a:rPr lang="lv-LV" sz="1600" b="1" kern="1200" dirty="0">
              <a:latin typeface="Cambria" panose="02040503050406030204" pitchFamily="18" charset="0"/>
              <a:ea typeface="Cambria" panose="02040503050406030204" pitchFamily="18" charset="0"/>
            </a:rPr>
            <a:t> no </a:t>
          </a:r>
          <a:r>
            <a:rPr lang="lv-LV" sz="1600" b="1" kern="1200" dirty="0" err="1">
              <a:latin typeface="Cambria" panose="02040503050406030204" pitchFamily="18" charset="0"/>
              <a:ea typeface="Cambria" panose="02040503050406030204" pitchFamily="18" charset="0"/>
            </a:rPr>
            <a:t>page</a:t>
          </a:r>
          <a:r>
            <a:rPr lang="lv-LV" sz="1600" b="1" kern="1200" dirty="0">
              <a:latin typeface="Cambria" panose="02040503050406030204" pitchFamily="18" charset="0"/>
              <a:ea typeface="Cambria" panose="02040503050406030204" pitchFamily="18" charset="0"/>
            </a:rPr>
            <a:t> limit, PDF </a:t>
          </a:r>
          <a:r>
            <a:rPr lang="lv-LV" sz="1600" b="1" kern="1200" dirty="0" err="1">
              <a:latin typeface="Cambria" panose="02040503050406030204" pitchFamily="18" charset="0"/>
              <a:ea typeface="Cambria" panose="02040503050406030204" pitchFamily="18" charset="0"/>
            </a:rPr>
            <a:t>uploaded</a:t>
          </a:r>
          <a:endParaRPr lang="lv-LV" altLang="de-DE" sz="1600" b="1" kern="1200" dirty="0">
            <a:latin typeface="Cambria" panose="02040503050406030204" pitchFamily="18" charset="0"/>
            <a:ea typeface="Cambria" panose="02040503050406030204" pitchFamily="18" charset="0"/>
            <a:cs typeface="ＭＳ Ｐゴシック" pitchFamily="-72" charset="-128"/>
          </a:endParaRPr>
        </a:p>
        <a:p>
          <a:pPr marL="0" lvl="0" indent="0" algn="l" defTabSz="711200">
            <a:lnSpc>
              <a:spcPct val="90000"/>
            </a:lnSpc>
            <a:spcBef>
              <a:spcPct val="0"/>
            </a:spcBef>
            <a:spcAft>
              <a:spcPct val="35000"/>
            </a:spcAft>
            <a:buNone/>
          </a:pPr>
          <a:r>
            <a:rPr lang="lv-LV" altLang="de-DE" sz="1400" b="1" kern="1200" dirty="0">
              <a:latin typeface="Cambria" panose="02040503050406030204" pitchFamily="18" charset="0"/>
              <a:ea typeface="Cambria" panose="02040503050406030204" pitchFamily="18" charset="0"/>
              <a:cs typeface="ＭＳ Ｐゴシック" pitchFamily="-72" charset="-128"/>
            </a:rPr>
            <a:t>#</a:t>
          </a:r>
          <a:r>
            <a:rPr lang="en-GB" altLang="de-DE" sz="1400" b="1" kern="1200" dirty="0">
              <a:latin typeface="Cambria" panose="02040503050406030204" pitchFamily="18" charset="0"/>
              <a:ea typeface="Cambria" panose="02040503050406030204" pitchFamily="18" charset="0"/>
              <a:cs typeface="ＭＳ Ｐゴシック" pitchFamily="-72" charset="-128"/>
            </a:rPr>
            <a:t>CV of the Researcher</a:t>
          </a:r>
          <a:r>
            <a:rPr lang="lv-LV" altLang="de-DE" sz="1400" b="1" kern="1200" dirty="0">
              <a:latin typeface="Cambria" panose="02040503050406030204" pitchFamily="18" charset="0"/>
              <a:ea typeface="Cambria" panose="02040503050406030204" pitchFamily="18" charset="0"/>
              <a:cs typeface="ＭＳ Ｐゴシック" pitchFamily="-72" charset="-128"/>
            </a:rPr>
            <a:t> </a:t>
          </a:r>
        </a:p>
        <a:p>
          <a:pPr marL="0" lvl="0" indent="0" algn="l" defTabSz="711200">
            <a:lnSpc>
              <a:spcPct val="90000"/>
            </a:lnSpc>
            <a:spcBef>
              <a:spcPct val="0"/>
            </a:spcBef>
            <a:spcAft>
              <a:spcPct val="35000"/>
            </a:spcAft>
            <a:buNone/>
          </a:pPr>
          <a:r>
            <a:rPr lang="lv-LV" altLang="de-DE" sz="1400" b="1" kern="1200" dirty="0">
              <a:latin typeface="Cambria" panose="02040503050406030204" pitchFamily="18" charset="0"/>
              <a:ea typeface="Cambria" panose="02040503050406030204" pitchFamily="18" charset="0"/>
              <a:cs typeface="ＭＳ Ｐゴシック" pitchFamily="-72" charset="-128"/>
            </a:rPr>
            <a:t>#</a:t>
          </a:r>
          <a:r>
            <a:rPr lang="en-GB" altLang="de-DE" sz="1400" b="1" kern="1200" dirty="0">
              <a:latin typeface="Cambria" panose="02040503050406030204" pitchFamily="18" charset="0"/>
              <a:ea typeface="Cambria" panose="02040503050406030204" pitchFamily="18" charset="0"/>
              <a:cs typeface="ＭＳ Ｐゴシック" pitchFamily="-72" charset="-128"/>
            </a:rPr>
            <a:t>Capacities of the Participating Organisations</a:t>
          </a:r>
          <a:r>
            <a:rPr lang="lv-LV" altLang="de-DE" sz="1400" b="1" kern="1200" dirty="0">
              <a:latin typeface="Cambria" panose="02040503050406030204" pitchFamily="18" charset="0"/>
              <a:ea typeface="Cambria" panose="02040503050406030204" pitchFamily="18" charset="0"/>
              <a:cs typeface="ＭＳ Ｐゴシック" pitchFamily="-72" charset="-128"/>
            </a:rPr>
            <a:t> </a:t>
          </a:r>
        </a:p>
        <a:p>
          <a:pPr marL="0" lvl="0" indent="0" algn="l" defTabSz="711200">
            <a:lnSpc>
              <a:spcPct val="90000"/>
            </a:lnSpc>
            <a:spcBef>
              <a:spcPct val="0"/>
            </a:spcBef>
            <a:spcAft>
              <a:spcPct val="35000"/>
            </a:spcAft>
            <a:buNone/>
          </a:pPr>
          <a:r>
            <a:rPr lang="lv-LV" altLang="de-DE" sz="1400" b="1" kern="1200" dirty="0">
              <a:latin typeface="Cambria" panose="02040503050406030204" pitchFamily="18" charset="0"/>
              <a:ea typeface="Cambria" panose="02040503050406030204" pitchFamily="18" charset="0"/>
              <a:cs typeface="ＭＳ Ｐゴシック" pitchFamily="-72" charset="-128"/>
            </a:rPr>
            <a:t>#</a:t>
          </a:r>
          <a:r>
            <a:rPr lang="en-GB" altLang="de-DE" sz="1400" b="1" kern="1200" dirty="0">
              <a:latin typeface="Cambria" panose="02040503050406030204" pitchFamily="18" charset="0"/>
              <a:ea typeface="Cambria" panose="02040503050406030204" pitchFamily="18" charset="0"/>
              <a:cs typeface="ＭＳ Ｐゴシック" pitchFamily="-72" charset="-128"/>
            </a:rPr>
            <a:t>Letter of Commitment of Partner Organisations </a:t>
          </a:r>
          <a:r>
            <a:rPr lang="en-GB" altLang="de-DE" sz="1400" b="1" kern="1200" dirty="0">
              <a:latin typeface="Cambria" panose="02040503050406030204" pitchFamily="18" charset="0"/>
              <a:ea typeface="Cambria" panose="02040503050406030204" pitchFamily="18" charset="0"/>
              <a:cs typeface="ＭＳ Ｐゴシック" pitchFamily="-72" charset="-128"/>
              <a:sym typeface="Wingdings" panose="05000000000000000000" pitchFamily="2" charset="2"/>
            </a:rPr>
            <a:t></a:t>
          </a:r>
          <a:r>
            <a:rPr lang="lv-LV" altLang="de-DE" sz="1400" b="1" kern="1200" dirty="0">
              <a:latin typeface="Cambria" panose="02040503050406030204" pitchFamily="18" charset="0"/>
              <a:ea typeface="Cambria" panose="02040503050406030204" pitchFamily="18" charset="0"/>
              <a:cs typeface="ＭＳ Ｐゴシック" pitchFamily="-72" charset="-128"/>
              <a:sym typeface="Wingdings" panose="05000000000000000000" pitchFamily="2" charset="2"/>
            </a:rPr>
            <a:t> GF</a:t>
          </a:r>
          <a:endParaRPr lang="lv-LV" sz="1400" b="1" kern="1200" dirty="0">
            <a:latin typeface="Cambria" panose="02040503050406030204" pitchFamily="18" charset="0"/>
            <a:ea typeface="Cambria" panose="02040503050406030204" pitchFamily="18" charset="0"/>
          </a:endParaRPr>
        </a:p>
      </dsp:txBody>
      <dsp:txXfrm>
        <a:off x="1057469" y="3980988"/>
        <a:ext cx="5502742" cy="1586283"/>
      </dsp:txXfrm>
    </dsp:sp>
    <dsp:sp modelId="{028F7673-D66F-40EB-B0F9-4CC0DD015B55}">
      <dsp:nvSpPr>
        <dsp:cNvPr id="0" name=""/>
        <dsp:cNvSpPr/>
      </dsp:nvSpPr>
      <dsp:spPr>
        <a:xfrm>
          <a:off x="6249574" y="1277781"/>
          <a:ext cx="1095241" cy="1095241"/>
        </a:xfrm>
        <a:prstGeom prst="downArrow">
          <a:avLst>
            <a:gd name="adj1" fmla="val 55000"/>
            <a:gd name="adj2" fmla="val 45000"/>
          </a:avLst>
        </a:prstGeom>
        <a:solidFill>
          <a:schemeClr val="lt1">
            <a:alpha val="90000"/>
            <a:tint val="40000"/>
            <a:hueOff val="0"/>
            <a:satOff val="0"/>
            <a:lumOff val="0"/>
            <a:alphaOff val="0"/>
          </a:schemeClr>
        </a:solidFill>
        <a:ln w="25400"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lv-LV" sz="3600" kern="1200"/>
        </a:p>
      </dsp:txBody>
      <dsp:txXfrm>
        <a:off x="6496003" y="1277781"/>
        <a:ext cx="602383" cy="824169"/>
      </dsp:txXfrm>
    </dsp:sp>
    <dsp:sp modelId="{06697CCA-C506-43A6-B8B0-BBC5E4ABCD6B}">
      <dsp:nvSpPr>
        <dsp:cNvPr id="0" name=""/>
        <dsp:cNvSpPr/>
      </dsp:nvSpPr>
      <dsp:spPr>
        <a:xfrm>
          <a:off x="6897646" y="3232367"/>
          <a:ext cx="1095241" cy="1095241"/>
        </a:xfrm>
        <a:prstGeom prst="downArrow">
          <a:avLst>
            <a:gd name="adj1" fmla="val 55000"/>
            <a:gd name="adj2" fmla="val 45000"/>
          </a:avLst>
        </a:prstGeom>
        <a:solidFill>
          <a:schemeClr val="lt1">
            <a:alpha val="90000"/>
            <a:tint val="40000"/>
            <a:hueOff val="0"/>
            <a:satOff val="0"/>
            <a:lumOff val="0"/>
            <a:alphaOff val="0"/>
          </a:schemeClr>
        </a:solidFill>
        <a:ln w="25400"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lv-LV" sz="3600" kern="1200"/>
        </a:p>
      </dsp:txBody>
      <dsp:txXfrm>
        <a:off x="7144075" y="3232367"/>
        <a:ext cx="602383" cy="82416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35364A-B1D0-413A-80DF-CDE829153BD7}" type="datetimeFigureOut">
              <a:rPr lang="pl-PL" smtClean="0"/>
              <a:t>04.06.2021</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EAB2D7-FAA3-4560-89EF-67CEA7737D91}" type="slidenum">
              <a:rPr lang="pl-PL" smtClean="0"/>
              <a:t>‹#›</a:t>
            </a:fld>
            <a:endParaRPr lang="pl-PL"/>
          </a:p>
        </p:txBody>
      </p:sp>
    </p:spTree>
    <p:extLst>
      <p:ext uri="{BB962C8B-B14F-4D97-AF65-F5344CB8AC3E}">
        <p14:creationId xmlns:p14="http://schemas.microsoft.com/office/powerpoint/2010/main" val="27089557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BFAA293E-F039-4807-9645-C8E46FCFDF57}" type="slidenum">
              <a:rPr lang="de-CH" smtClean="0"/>
              <a:t>7</a:t>
            </a:fld>
            <a:endParaRPr lang="de-CH"/>
          </a:p>
        </p:txBody>
      </p:sp>
    </p:spTree>
    <p:extLst>
      <p:ext uri="{BB962C8B-B14F-4D97-AF65-F5344CB8AC3E}">
        <p14:creationId xmlns:p14="http://schemas.microsoft.com/office/powerpoint/2010/main" val="1019808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BFAA293E-F039-4807-9645-C8E46FCFDF57}" type="slidenum">
              <a:rPr lang="de-CH" smtClean="0"/>
              <a:t>8</a:t>
            </a:fld>
            <a:endParaRPr lang="de-CH"/>
          </a:p>
        </p:txBody>
      </p:sp>
    </p:spTree>
    <p:extLst>
      <p:ext uri="{BB962C8B-B14F-4D97-AF65-F5344CB8AC3E}">
        <p14:creationId xmlns:p14="http://schemas.microsoft.com/office/powerpoint/2010/main" val="1390956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lv-LV" sz="1800" b="0" i="0" u="none" strike="noStrike" baseline="0" dirty="0">
              <a:solidFill>
                <a:srgbClr val="000000"/>
              </a:solidFill>
              <a:latin typeface="Times New Roman" panose="02020603050405020304" pitchFamily="18" charset="0"/>
            </a:endParaRPr>
          </a:p>
          <a:p>
            <a:pPr marL="285750" indent="-285750">
              <a:buFont typeface="Arial" panose="020B0604020202020204" pitchFamily="34" charset="0"/>
              <a:buChar char="•"/>
            </a:pPr>
            <a:r>
              <a:rPr lang="en-US" sz="1800" b="0" i="0" u="none" strike="noStrike" baseline="0" dirty="0">
                <a:solidFill>
                  <a:srgbClr val="000000"/>
                </a:solidFill>
                <a:latin typeface="Times New Roman" panose="02020603050405020304" pitchFamily="18" charset="0"/>
              </a:rPr>
              <a:t>Proposals will be evaluated by experts on the basis of the </a:t>
            </a:r>
            <a:r>
              <a:rPr lang="en-US" sz="1800" b="1" i="0" u="none" strike="noStrike" baseline="0" dirty="0">
                <a:solidFill>
                  <a:srgbClr val="000000"/>
                </a:solidFill>
                <a:latin typeface="Times New Roman" panose="02020603050405020304" pitchFamily="18" charset="0"/>
              </a:rPr>
              <a:t>award criteria </a:t>
            </a:r>
            <a:r>
              <a:rPr lang="en-US" sz="1800" b="0" i="0" u="none" strike="noStrike" baseline="0" dirty="0">
                <a:solidFill>
                  <a:srgbClr val="000000"/>
                </a:solidFill>
                <a:latin typeface="Times New Roman" panose="02020603050405020304" pitchFamily="18" charset="0"/>
              </a:rPr>
              <a:t>'excellence', 'impact' and 'quality and efficiency of the implementation’.</a:t>
            </a:r>
            <a:endParaRPr lang="lv-LV" sz="1800" b="0" i="0" u="none" strike="noStrike" baseline="0" dirty="0">
              <a:solidFill>
                <a:srgbClr val="000000"/>
              </a:solidFill>
              <a:latin typeface="Times New Roman" panose="02020603050405020304" pitchFamily="18" charset="0"/>
            </a:endParaRPr>
          </a:p>
          <a:p>
            <a:pPr marL="285750" indent="-285750">
              <a:buFont typeface="Arial" panose="020B0604020202020204" pitchFamily="34" charset="0"/>
              <a:buChar char="•"/>
            </a:pPr>
            <a:r>
              <a:rPr lang="en-US" sz="1800" b="0" i="0" u="none" strike="noStrike" baseline="0" dirty="0">
                <a:solidFill>
                  <a:srgbClr val="000000"/>
                </a:solidFill>
                <a:latin typeface="Times New Roman" panose="02020603050405020304" pitchFamily="18" charset="0"/>
              </a:rPr>
              <a:t> Evaluation scores will be awarded for each of these criteria, and not for the different aspects listed in the table below. Each criterion will be scored out of 5. Scores will be awarded with a resolution of one decimal place and will be subject to a weighting factor as indicated in the table below. </a:t>
            </a:r>
            <a:endParaRPr lang="lv-LV" sz="1800" b="0" i="0" u="none" strike="noStrike" baseline="0" dirty="0">
              <a:solidFill>
                <a:srgbClr val="000000"/>
              </a:solidFill>
              <a:latin typeface="Times New Roman" panose="02020603050405020304" pitchFamily="18" charset="0"/>
            </a:endParaRPr>
          </a:p>
          <a:p>
            <a:pPr marL="285750" indent="-285750">
              <a:buFont typeface="Arial" panose="020B0604020202020204" pitchFamily="34" charset="0"/>
              <a:buChar char="•"/>
            </a:pPr>
            <a:r>
              <a:rPr lang="en-US" sz="1800" b="0" i="0" u="none" strike="noStrike" baseline="0" dirty="0">
                <a:solidFill>
                  <a:srgbClr val="000000"/>
                </a:solidFill>
                <a:latin typeface="Times New Roman" panose="02020603050405020304" pitchFamily="18" charset="0"/>
              </a:rPr>
              <a:t> Proposals scoring equal to or above 70% will be considered for funding — within the limits of the available call budget. Other proposals will be rejected. </a:t>
            </a:r>
          </a:p>
        </p:txBody>
      </p:sp>
      <p:sp>
        <p:nvSpPr>
          <p:cNvPr id="4" name="Slide Number Placeholder 3"/>
          <p:cNvSpPr>
            <a:spLocks noGrp="1"/>
          </p:cNvSpPr>
          <p:nvPr>
            <p:ph type="sldNum" sz="quarter" idx="5"/>
          </p:nvPr>
        </p:nvSpPr>
        <p:spPr/>
        <p:txBody>
          <a:bodyPr/>
          <a:lstStyle/>
          <a:p>
            <a:fld id="{74EAB2D7-FAA3-4560-89EF-67CEA7737D91}" type="slidenum">
              <a:rPr lang="pl-PL" smtClean="0"/>
              <a:t>16</a:t>
            </a:fld>
            <a:endParaRPr lang="pl-PL"/>
          </a:p>
        </p:txBody>
      </p:sp>
    </p:spTree>
    <p:extLst>
      <p:ext uri="{BB962C8B-B14F-4D97-AF65-F5344CB8AC3E}">
        <p14:creationId xmlns:p14="http://schemas.microsoft.com/office/powerpoint/2010/main" val="1465022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74EAB2D7-FAA3-4560-89EF-67CEA7737D91}" type="slidenum">
              <a:rPr lang="pl-PL" smtClean="0"/>
              <a:t>18</a:t>
            </a:fld>
            <a:endParaRPr lang="pl-PL"/>
          </a:p>
        </p:txBody>
      </p:sp>
    </p:spTree>
    <p:extLst>
      <p:ext uri="{BB962C8B-B14F-4D97-AF65-F5344CB8AC3E}">
        <p14:creationId xmlns:p14="http://schemas.microsoft.com/office/powerpoint/2010/main" val="2905857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latin typeface="Verdana" panose="020B0604030504040204" pitchFamily="34" charset="0"/>
              </a:rPr>
              <a:t>The MSCA Green Charter constitutes a code of good practice for all recipients of MSCA funding – both individuals and institutions – and promotes the mainstreaming of environmental considerations in all aspects of project implementation. </a:t>
            </a:r>
            <a:endParaRPr lang="lv-LV" sz="1200" dirty="0"/>
          </a:p>
          <a:p>
            <a:endParaRPr lang="lv-LV" dirty="0"/>
          </a:p>
          <a:p>
            <a:endParaRPr lang="lv-LV" dirty="0"/>
          </a:p>
        </p:txBody>
      </p:sp>
      <p:sp>
        <p:nvSpPr>
          <p:cNvPr id="4" name="Slide Number Placeholder 3"/>
          <p:cNvSpPr>
            <a:spLocks noGrp="1"/>
          </p:cNvSpPr>
          <p:nvPr>
            <p:ph type="sldNum" sz="quarter" idx="5"/>
          </p:nvPr>
        </p:nvSpPr>
        <p:spPr/>
        <p:txBody>
          <a:bodyPr/>
          <a:lstStyle/>
          <a:p>
            <a:fld id="{74EAB2D7-FAA3-4560-89EF-67CEA7737D91}" type="slidenum">
              <a:rPr lang="pl-PL" smtClean="0"/>
              <a:t>19</a:t>
            </a:fld>
            <a:endParaRPr lang="pl-PL"/>
          </a:p>
        </p:txBody>
      </p:sp>
    </p:spTree>
    <p:extLst>
      <p:ext uri="{BB962C8B-B14F-4D97-AF65-F5344CB8AC3E}">
        <p14:creationId xmlns:p14="http://schemas.microsoft.com/office/powerpoint/2010/main" val="3618194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fld id="{CCCB9B55-7337-4999-A9F1-D018C4000592}" type="datetime1">
              <a:rPr lang="pl-PL" smtClean="0"/>
              <a:t>04.06.2021</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4079685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fld id="{5F778381-421D-4B34-A7ED-E90F6CB4AFA0}" type="datetime1">
              <a:rPr lang="pl-PL" smtClean="0"/>
              <a:t>04.06.2021</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3517178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fld id="{A0B818BF-85CE-41D8-A2D7-ED3F22383585}" type="datetime1">
              <a:rPr lang="pl-PL" smtClean="0"/>
              <a:t>04.06.2021</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23876214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p:txBody>
          <a:bodyPr/>
          <a:lstStyle/>
          <a:p>
            <a:fld id="{B76B5F11-1CBE-4C4A-A1B8-716011C0833A}" type="datetimeFigureOut">
              <a:rPr lang="pl-PL" smtClean="0">
                <a:solidFill>
                  <a:prstClr val="black">
                    <a:tint val="75000"/>
                  </a:prstClr>
                </a:solidFill>
              </a:rPr>
              <a:pPr/>
              <a:t>04.06.2021</a:t>
            </a:fld>
            <a:endParaRPr lang="pl-PL">
              <a:solidFill>
                <a:prstClr val="black">
                  <a:tint val="75000"/>
                </a:prstClr>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28535044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B76B5F11-1CBE-4C4A-A1B8-716011C0833A}" type="datetimeFigureOut">
              <a:rPr lang="pl-PL" smtClean="0">
                <a:solidFill>
                  <a:prstClr val="black">
                    <a:tint val="75000"/>
                  </a:prstClr>
                </a:solidFill>
              </a:rPr>
              <a:pPr/>
              <a:t>04.06.2021</a:t>
            </a:fld>
            <a:endParaRPr lang="pl-PL">
              <a:solidFill>
                <a:prstClr val="black">
                  <a:tint val="75000"/>
                </a:prstClr>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5686027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a:t>Kliknij, aby edytować styl</a:t>
            </a:r>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p:txBody>
          <a:bodyPr/>
          <a:lstStyle/>
          <a:p>
            <a:fld id="{B76B5F11-1CBE-4C4A-A1B8-716011C0833A}" type="datetimeFigureOut">
              <a:rPr lang="pl-PL" smtClean="0">
                <a:solidFill>
                  <a:prstClr val="black">
                    <a:tint val="75000"/>
                  </a:prstClr>
                </a:solidFill>
              </a:rPr>
              <a:pPr/>
              <a:t>04.06.2021</a:t>
            </a:fld>
            <a:endParaRPr lang="pl-PL">
              <a:solidFill>
                <a:prstClr val="black">
                  <a:tint val="75000"/>
                </a:prstClr>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3903138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fld id="{B76B5F11-1CBE-4C4A-A1B8-716011C0833A}" type="datetimeFigureOut">
              <a:rPr lang="pl-PL" smtClean="0">
                <a:solidFill>
                  <a:prstClr val="black">
                    <a:tint val="75000"/>
                  </a:prstClr>
                </a:solidFill>
              </a:rPr>
              <a:pPr/>
              <a:t>04.06.2021</a:t>
            </a:fld>
            <a:endParaRPr lang="pl-PL">
              <a:solidFill>
                <a:prstClr val="black">
                  <a:tint val="75000"/>
                </a:prstClr>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9539860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a:t>Kliknij, aby edytować styl</a:t>
            </a:r>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fld id="{B76B5F11-1CBE-4C4A-A1B8-716011C0833A}" type="datetimeFigureOut">
              <a:rPr lang="pl-PL" smtClean="0">
                <a:solidFill>
                  <a:prstClr val="black">
                    <a:tint val="75000"/>
                  </a:prstClr>
                </a:solidFill>
              </a:rPr>
              <a:pPr/>
              <a:t>04.06.2021</a:t>
            </a:fld>
            <a:endParaRPr lang="pl-PL">
              <a:solidFill>
                <a:prstClr val="black">
                  <a:tint val="75000"/>
                </a:prstClr>
              </a:solidFill>
            </a:endParaRPr>
          </a:p>
        </p:txBody>
      </p:sp>
      <p:sp>
        <p:nvSpPr>
          <p:cNvPr id="8" name="Symbol zastępczy stopki 7"/>
          <p:cNvSpPr>
            <a:spLocks noGrp="1"/>
          </p:cNvSpPr>
          <p:nvPr>
            <p:ph type="ftr" sz="quarter" idx="11"/>
          </p:nvPr>
        </p:nvSpPr>
        <p:spPr/>
        <p:txBody>
          <a:bodyPr/>
          <a:lstStyle/>
          <a:p>
            <a:endParaRPr lang="pl-PL">
              <a:solidFill>
                <a:prstClr val="black">
                  <a:tint val="75000"/>
                </a:prstClr>
              </a:solidFill>
            </a:endParaRPr>
          </a:p>
        </p:txBody>
      </p:sp>
      <p:sp>
        <p:nvSpPr>
          <p:cNvPr id="9" name="Symbol zastępczy numeru slajdu 8"/>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28557173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fld id="{B76B5F11-1CBE-4C4A-A1B8-716011C0833A}" type="datetimeFigureOut">
              <a:rPr lang="pl-PL" smtClean="0">
                <a:solidFill>
                  <a:prstClr val="black">
                    <a:tint val="75000"/>
                  </a:prstClr>
                </a:solidFill>
              </a:rPr>
              <a:pPr/>
              <a:t>04.06.2021</a:t>
            </a:fld>
            <a:endParaRPr lang="pl-PL">
              <a:solidFill>
                <a:prstClr val="black">
                  <a:tint val="75000"/>
                </a:prstClr>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30971639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B76B5F11-1CBE-4C4A-A1B8-716011C0833A}" type="datetimeFigureOut">
              <a:rPr lang="pl-PL" smtClean="0">
                <a:solidFill>
                  <a:prstClr val="black">
                    <a:tint val="75000"/>
                  </a:prstClr>
                </a:solidFill>
              </a:rPr>
              <a:pPr/>
              <a:t>04.06.2021</a:t>
            </a:fld>
            <a:endParaRPr lang="pl-PL">
              <a:solidFill>
                <a:prstClr val="black">
                  <a:tint val="75000"/>
                </a:prstClr>
              </a:solidFill>
            </a:endParaRPr>
          </a:p>
        </p:txBody>
      </p:sp>
      <p:sp>
        <p:nvSpPr>
          <p:cNvPr id="3" name="Symbol zastępczy stopki 2"/>
          <p:cNvSpPr>
            <a:spLocks noGrp="1"/>
          </p:cNvSpPr>
          <p:nvPr>
            <p:ph type="ftr" sz="quarter" idx="11"/>
          </p:nvPr>
        </p:nvSpPr>
        <p:spPr/>
        <p:txBody>
          <a:bodyPr/>
          <a:lstStyle/>
          <a:p>
            <a:endParaRPr lang="pl-PL">
              <a:solidFill>
                <a:prstClr val="black">
                  <a:tint val="75000"/>
                </a:prstClr>
              </a:solidFill>
            </a:endParaRPr>
          </a:p>
        </p:txBody>
      </p:sp>
      <p:sp>
        <p:nvSpPr>
          <p:cNvPr id="4" name="Symbol zastępczy numeru slajdu 3"/>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39430916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a:t>Kliknij, aby edytować styl</a:t>
            </a:r>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B76B5F11-1CBE-4C4A-A1B8-716011C0833A}" type="datetimeFigureOut">
              <a:rPr lang="pl-PL" smtClean="0">
                <a:solidFill>
                  <a:prstClr val="black">
                    <a:tint val="75000"/>
                  </a:prstClr>
                </a:solidFill>
              </a:rPr>
              <a:pPr/>
              <a:t>04.06.2021</a:t>
            </a:fld>
            <a:endParaRPr lang="pl-PL">
              <a:solidFill>
                <a:prstClr val="black">
                  <a:tint val="75000"/>
                </a:prstClr>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1095135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fld id="{E3FD581C-F0AC-4142-88AC-B9022E9527F1}" type="datetime1">
              <a:rPr lang="pl-PL" smtClean="0"/>
              <a:t>04.06.2021</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15190789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a:t>Kliknij, aby edytować styl</a:t>
            </a:r>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B76B5F11-1CBE-4C4A-A1B8-716011C0833A}" type="datetimeFigureOut">
              <a:rPr lang="pl-PL" smtClean="0">
                <a:solidFill>
                  <a:prstClr val="black">
                    <a:tint val="75000"/>
                  </a:prstClr>
                </a:solidFill>
              </a:rPr>
              <a:pPr/>
              <a:t>04.06.2021</a:t>
            </a:fld>
            <a:endParaRPr lang="pl-PL">
              <a:solidFill>
                <a:prstClr val="black">
                  <a:tint val="75000"/>
                </a:prstClr>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27995937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Układ niestandardowy">
    <p:spTree>
      <p:nvGrpSpPr>
        <p:cNvPr id="1" name=""/>
        <p:cNvGrpSpPr/>
        <p:nvPr/>
      </p:nvGrpSpPr>
      <p:grpSpPr>
        <a:xfrm>
          <a:off x="0" y="0"/>
          <a:ext cx="0" cy="0"/>
          <a:chOff x="0" y="0"/>
          <a:chExt cx="0" cy="0"/>
        </a:xfrm>
      </p:grpSpPr>
      <p:sp>
        <p:nvSpPr>
          <p:cNvPr id="3" name="Symbol zastępczy daty 2"/>
          <p:cNvSpPr>
            <a:spLocks noGrp="1"/>
          </p:cNvSpPr>
          <p:nvPr>
            <p:ph type="dt" sz="half" idx="10"/>
          </p:nvPr>
        </p:nvSpPr>
        <p:spPr/>
        <p:txBody>
          <a:bodyPr/>
          <a:lstStyle/>
          <a:p>
            <a:fld id="{B76B5F11-1CBE-4C4A-A1B8-716011C0833A}" type="datetimeFigureOut">
              <a:rPr lang="pl-PL" smtClean="0">
                <a:solidFill>
                  <a:prstClr val="black">
                    <a:tint val="75000"/>
                  </a:prstClr>
                </a:solidFill>
              </a:rPr>
              <a:pPr/>
              <a:t>04.06.2021</a:t>
            </a:fld>
            <a:endParaRPr lang="pl-PL">
              <a:solidFill>
                <a:prstClr val="black">
                  <a:tint val="75000"/>
                </a:prstClr>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
        <p:nvSpPr>
          <p:cNvPr id="6" name="Tytuł 5"/>
          <p:cNvSpPr>
            <a:spLocks noGrp="1"/>
          </p:cNvSpPr>
          <p:nvPr>
            <p:ph type="title"/>
          </p:nvPr>
        </p:nvSpPr>
        <p:spPr/>
        <p:txBody>
          <a:bodyPr/>
          <a:lstStyle/>
          <a:p>
            <a:r>
              <a:rPr lang="pl-PL"/>
              <a:t>Kliknij, aby edytować styl</a:t>
            </a:r>
          </a:p>
        </p:txBody>
      </p:sp>
    </p:spTree>
    <p:extLst>
      <p:ext uri="{BB962C8B-B14F-4D97-AF65-F5344CB8AC3E}">
        <p14:creationId xmlns:p14="http://schemas.microsoft.com/office/powerpoint/2010/main" val="37314654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FFG Fließ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DE" dirty="0"/>
          </a:p>
        </p:txBody>
      </p:sp>
      <p:sp>
        <p:nvSpPr>
          <p:cNvPr id="8" name="Untertitel 2"/>
          <p:cNvSpPr>
            <a:spLocks noGrp="1"/>
          </p:cNvSpPr>
          <p:nvPr>
            <p:ph type="subTitle" idx="13"/>
          </p:nvPr>
        </p:nvSpPr>
        <p:spPr>
          <a:xfrm>
            <a:off x="1371600" y="2540073"/>
            <a:ext cx="5635934" cy="3171147"/>
          </a:xfrm>
        </p:spPr>
        <p:txBody>
          <a:bodyPr/>
          <a:lstStyle>
            <a:lvl1pPr marL="0" indent="0" algn="l">
              <a:buNone/>
              <a:defRPr b="0" i="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sp>
        <p:nvSpPr>
          <p:cNvPr id="4" name="Fußzeilenplatzhalter 4"/>
          <p:cNvSpPr>
            <a:spLocks noGrp="1"/>
          </p:cNvSpPr>
          <p:nvPr>
            <p:ph type="ftr" sz="quarter" idx="14"/>
          </p:nvPr>
        </p:nvSpPr>
        <p:spPr>
          <a:ln/>
        </p:spPr>
        <p:txBody>
          <a:bodyPr/>
          <a:lstStyle>
            <a:lvl1pPr>
              <a:defRPr/>
            </a:lvl1pPr>
          </a:lstStyle>
          <a:p>
            <a:pPr>
              <a:defRPr/>
            </a:pPr>
            <a:r>
              <a:rPr lang="de-DE"/>
              <a:t>Österreichische Forschungsförderungsgesellschaft | Sensengasse 1 | 1090 Wien | www.ffg.at</a:t>
            </a:r>
          </a:p>
        </p:txBody>
      </p:sp>
      <p:sp>
        <p:nvSpPr>
          <p:cNvPr id="5" name="Foliennummernplatzhalter 5"/>
          <p:cNvSpPr>
            <a:spLocks noGrp="1"/>
          </p:cNvSpPr>
          <p:nvPr>
            <p:ph type="sldNum" sz="quarter" idx="15"/>
          </p:nvPr>
        </p:nvSpPr>
        <p:spPr>
          <a:ln/>
        </p:spPr>
        <p:txBody>
          <a:bodyPr/>
          <a:lstStyle>
            <a:lvl1pPr>
              <a:defRPr/>
            </a:lvl1pPr>
          </a:lstStyle>
          <a:p>
            <a:pPr>
              <a:defRPr/>
            </a:pPr>
            <a:fld id="{17B8A2F4-2C6F-4310-9D77-AA1244244A9B}" type="slidenum">
              <a:rPr lang="de-DE"/>
              <a:pPr>
                <a:defRPr/>
              </a:pPr>
              <a:t>‹#›</a:t>
            </a:fld>
            <a:endParaRPr lang="de-DE"/>
          </a:p>
        </p:txBody>
      </p:sp>
    </p:spTree>
    <p:extLst>
      <p:ext uri="{BB962C8B-B14F-4D97-AF65-F5344CB8AC3E}">
        <p14:creationId xmlns:p14="http://schemas.microsoft.com/office/powerpoint/2010/main" val="40935450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p:txBody>
          <a:bodyPr/>
          <a:lstStyle/>
          <a:p>
            <a:fld id="{7304DE47-B471-4CC4-AB4D-988475D82F0C}" type="datetimeFigureOut">
              <a:rPr lang="pl-PL" smtClean="0"/>
              <a:t>04.06.2021</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73F02476-F78C-4377-8188-45791FE2E87C}" type="slidenum">
              <a:rPr lang="pl-PL" smtClean="0"/>
              <a:t>‹#›</a:t>
            </a:fld>
            <a:endParaRPr lang="pl-PL"/>
          </a:p>
        </p:txBody>
      </p:sp>
    </p:spTree>
    <p:extLst>
      <p:ext uri="{BB962C8B-B14F-4D97-AF65-F5344CB8AC3E}">
        <p14:creationId xmlns:p14="http://schemas.microsoft.com/office/powerpoint/2010/main" val="5630477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fld id="{7304DE47-B471-4CC4-AB4D-988475D82F0C}" type="datetimeFigureOut">
              <a:rPr lang="pl-PL" smtClean="0"/>
              <a:t>04.06.2021</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73F02476-F78C-4377-8188-45791FE2E87C}" type="slidenum">
              <a:rPr lang="pl-PL" smtClean="0"/>
              <a:t>‹#›</a:t>
            </a:fld>
            <a:endParaRPr lang="pl-PL"/>
          </a:p>
        </p:txBody>
      </p:sp>
    </p:spTree>
    <p:extLst>
      <p:ext uri="{BB962C8B-B14F-4D97-AF65-F5344CB8AC3E}">
        <p14:creationId xmlns:p14="http://schemas.microsoft.com/office/powerpoint/2010/main" val="10031856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a:t>Kliknij, aby edytować styl</a:t>
            </a:r>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7304DE47-B471-4CC4-AB4D-988475D82F0C}" type="datetimeFigureOut">
              <a:rPr lang="pl-PL" smtClean="0"/>
              <a:t>04.06.2021</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73F02476-F78C-4377-8188-45791FE2E87C}" type="slidenum">
              <a:rPr lang="pl-PL" smtClean="0"/>
              <a:t>‹#›</a:t>
            </a:fld>
            <a:endParaRPr lang="pl-PL"/>
          </a:p>
        </p:txBody>
      </p:sp>
    </p:spTree>
    <p:extLst>
      <p:ext uri="{BB962C8B-B14F-4D97-AF65-F5344CB8AC3E}">
        <p14:creationId xmlns:p14="http://schemas.microsoft.com/office/powerpoint/2010/main" val="1035027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a:t>Kliknij, aby edytować styl</a:t>
            </a:r>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fld id="{28D3FC2C-6CC3-4F97-A035-4D027AE9A47A}" type="datetime1">
              <a:rPr lang="pl-PL" smtClean="0"/>
              <a:t>04.06.2021</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4057547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a:xfrm>
            <a:off x="457200" y="6356350"/>
            <a:ext cx="2133600" cy="365125"/>
          </a:xfrm>
          <a:prstGeom prst="rect">
            <a:avLst/>
          </a:prstGeom>
        </p:spPr>
        <p:txBody>
          <a:bodyPr/>
          <a:lstStyle/>
          <a:p>
            <a:fld id="{8A3C6494-98D6-4A2F-8A91-626823F70689}" type="datetime1">
              <a:rPr lang="pl-PL" smtClean="0"/>
              <a:t>04.06.2021</a:t>
            </a:fld>
            <a:endParaRPr lang="pl-PL"/>
          </a:p>
        </p:txBody>
      </p:sp>
      <p:sp>
        <p:nvSpPr>
          <p:cNvPr id="6" name="Symbol zastępczy stopki 5"/>
          <p:cNvSpPr>
            <a:spLocks noGrp="1"/>
          </p:cNvSpPr>
          <p:nvPr>
            <p:ph type="ftr" sz="quarter" idx="11"/>
          </p:nvPr>
        </p:nvSpPr>
        <p:spPr>
          <a:xfrm>
            <a:off x="3124200" y="6356350"/>
            <a:ext cx="2895600" cy="365125"/>
          </a:xfrm>
          <a:prstGeom prst="rect">
            <a:avLst/>
          </a:prstGeom>
        </p:spPr>
        <p:txBody>
          <a:bodyPr/>
          <a:lstStyle/>
          <a:p>
            <a:endParaRPr lang="pl-PL"/>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1489452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a:t>Kliknij, aby edytować styl</a:t>
            </a:r>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a:xfrm>
            <a:off x="457200" y="6356350"/>
            <a:ext cx="2133600" cy="365125"/>
          </a:xfrm>
          <a:prstGeom prst="rect">
            <a:avLst/>
          </a:prstGeom>
        </p:spPr>
        <p:txBody>
          <a:bodyPr/>
          <a:lstStyle/>
          <a:p>
            <a:fld id="{FCD91196-25FF-449A-8EDE-8FB3CB34D6C8}" type="datetime1">
              <a:rPr lang="pl-PL" smtClean="0"/>
              <a:t>04.06.2021</a:t>
            </a:fld>
            <a:endParaRPr lang="pl-PL"/>
          </a:p>
        </p:txBody>
      </p:sp>
      <p:sp>
        <p:nvSpPr>
          <p:cNvPr id="8" name="Symbol zastępczy stopki 7"/>
          <p:cNvSpPr>
            <a:spLocks noGrp="1"/>
          </p:cNvSpPr>
          <p:nvPr>
            <p:ph type="ftr" sz="quarter" idx="11"/>
          </p:nvPr>
        </p:nvSpPr>
        <p:spPr>
          <a:xfrm>
            <a:off x="3124200" y="6356350"/>
            <a:ext cx="2895600" cy="365125"/>
          </a:xfrm>
          <a:prstGeom prst="rect">
            <a:avLst/>
          </a:prstGeom>
        </p:spPr>
        <p:txBody>
          <a:bodyPr/>
          <a:lstStyle/>
          <a:p>
            <a:endParaRPr lang="pl-PL"/>
          </a:p>
        </p:txBody>
      </p:sp>
      <p:sp>
        <p:nvSpPr>
          <p:cNvPr id="9" name="Symbol zastępczy numeru slajdu 8"/>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379498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a:xfrm>
            <a:off x="457200" y="6356350"/>
            <a:ext cx="2133600" cy="365125"/>
          </a:xfrm>
          <a:prstGeom prst="rect">
            <a:avLst/>
          </a:prstGeom>
        </p:spPr>
        <p:txBody>
          <a:bodyPr/>
          <a:lstStyle/>
          <a:p>
            <a:fld id="{FB01801F-3B90-470D-A2FC-05E2E6B902CC}" type="datetime1">
              <a:rPr lang="pl-PL" smtClean="0"/>
              <a:t>04.06.2021</a:t>
            </a:fld>
            <a:endParaRPr lang="pl-PL"/>
          </a:p>
        </p:txBody>
      </p:sp>
      <p:sp>
        <p:nvSpPr>
          <p:cNvPr id="4" name="Symbol zastępczy stopki 3"/>
          <p:cNvSpPr>
            <a:spLocks noGrp="1"/>
          </p:cNvSpPr>
          <p:nvPr>
            <p:ph type="ftr" sz="quarter" idx="11"/>
          </p:nvPr>
        </p:nvSpPr>
        <p:spPr>
          <a:xfrm>
            <a:off x="3124200" y="6356350"/>
            <a:ext cx="2895600" cy="365125"/>
          </a:xfrm>
          <a:prstGeom prst="rect">
            <a:avLst/>
          </a:prstGeom>
        </p:spPr>
        <p:txBody>
          <a:bodyPr/>
          <a:lstStyle/>
          <a:p>
            <a:endParaRPr lang="pl-PL"/>
          </a:p>
        </p:txBody>
      </p:sp>
      <p:sp>
        <p:nvSpPr>
          <p:cNvPr id="5" name="Symbol zastępczy numeru slajdu 4"/>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2068173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a:xfrm>
            <a:off x="457200" y="6356350"/>
            <a:ext cx="2133600" cy="365125"/>
          </a:xfrm>
          <a:prstGeom prst="rect">
            <a:avLst/>
          </a:prstGeom>
        </p:spPr>
        <p:txBody>
          <a:bodyPr/>
          <a:lstStyle/>
          <a:p>
            <a:fld id="{0CE325F0-7BB7-4C20-AF48-741A0D087120}" type="datetime1">
              <a:rPr lang="pl-PL" smtClean="0"/>
              <a:t>04.06.2021</a:t>
            </a:fld>
            <a:endParaRPr lang="pl-PL"/>
          </a:p>
        </p:txBody>
      </p:sp>
      <p:sp>
        <p:nvSpPr>
          <p:cNvPr id="3" name="Symbol zastępczy stopki 2"/>
          <p:cNvSpPr>
            <a:spLocks noGrp="1"/>
          </p:cNvSpPr>
          <p:nvPr>
            <p:ph type="ftr" sz="quarter" idx="11"/>
          </p:nvPr>
        </p:nvSpPr>
        <p:spPr>
          <a:xfrm>
            <a:off x="3124200" y="6356350"/>
            <a:ext cx="2895600" cy="365125"/>
          </a:xfrm>
          <a:prstGeom prst="rect">
            <a:avLst/>
          </a:prstGeom>
        </p:spPr>
        <p:txBody>
          <a:bodyPr/>
          <a:lstStyle/>
          <a:p>
            <a:endParaRPr lang="pl-PL"/>
          </a:p>
        </p:txBody>
      </p:sp>
      <p:sp>
        <p:nvSpPr>
          <p:cNvPr id="4" name="Symbol zastępczy numeru slajdu 3"/>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735083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a:t>Kliknij, aby edytować styl</a:t>
            </a:r>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a:xfrm>
            <a:off x="457200" y="6356350"/>
            <a:ext cx="2133600" cy="365125"/>
          </a:xfrm>
          <a:prstGeom prst="rect">
            <a:avLst/>
          </a:prstGeom>
        </p:spPr>
        <p:txBody>
          <a:bodyPr/>
          <a:lstStyle/>
          <a:p>
            <a:fld id="{5BE07542-CD39-465F-B6D6-173AD360C906}" type="datetime1">
              <a:rPr lang="pl-PL" smtClean="0"/>
              <a:t>04.06.2021</a:t>
            </a:fld>
            <a:endParaRPr lang="pl-PL"/>
          </a:p>
        </p:txBody>
      </p:sp>
      <p:sp>
        <p:nvSpPr>
          <p:cNvPr id="6" name="Symbol zastępczy stopki 5"/>
          <p:cNvSpPr>
            <a:spLocks noGrp="1"/>
          </p:cNvSpPr>
          <p:nvPr>
            <p:ph type="ftr" sz="quarter" idx="11"/>
          </p:nvPr>
        </p:nvSpPr>
        <p:spPr>
          <a:xfrm>
            <a:off x="3124200" y="6356350"/>
            <a:ext cx="2895600" cy="365125"/>
          </a:xfrm>
          <a:prstGeom prst="rect">
            <a:avLst/>
          </a:prstGeom>
        </p:spPr>
        <p:txBody>
          <a:bodyPr/>
          <a:lstStyle/>
          <a:p>
            <a:endParaRPr lang="pl-PL"/>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2652650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a:t>Kliknij, aby edytować styl</a:t>
            </a:r>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a:xfrm>
            <a:off x="457200" y="6356350"/>
            <a:ext cx="2133600" cy="365125"/>
          </a:xfrm>
          <a:prstGeom prst="rect">
            <a:avLst/>
          </a:prstGeom>
        </p:spPr>
        <p:txBody>
          <a:bodyPr/>
          <a:lstStyle/>
          <a:p>
            <a:fld id="{D051BB24-D4F3-4E14-80AB-F9F36A8BC6B6}" type="datetime1">
              <a:rPr lang="pl-PL" smtClean="0"/>
              <a:t>04.06.2021</a:t>
            </a:fld>
            <a:endParaRPr lang="pl-PL"/>
          </a:p>
        </p:txBody>
      </p:sp>
      <p:sp>
        <p:nvSpPr>
          <p:cNvPr id="6" name="Symbol zastępczy stopki 5"/>
          <p:cNvSpPr>
            <a:spLocks noGrp="1"/>
          </p:cNvSpPr>
          <p:nvPr>
            <p:ph type="ftr" sz="quarter" idx="11"/>
          </p:nvPr>
        </p:nvSpPr>
        <p:spPr>
          <a:xfrm>
            <a:off x="3124200" y="6356350"/>
            <a:ext cx="2895600" cy="365125"/>
          </a:xfrm>
          <a:prstGeom prst="rect">
            <a:avLst/>
          </a:prstGeom>
        </p:spPr>
        <p:txBody>
          <a:bodyPr/>
          <a:lstStyle/>
          <a:p>
            <a:endParaRPr lang="pl-PL"/>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1398411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5.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8.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7.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25.xml"/><Relationship Id="rId7" Type="http://schemas.openxmlformats.org/officeDocument/2006/relationships/image" Target="../media/image10.pn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image" Target="../media/image9.png"/><Relationship Id="rId5" Type="http://schemas.openxmlformats.org/officeDocument/2006/relationships/image" Target="../media/image5.jpg"/><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323528" y="1556792"/>
            <a:ext cx="8229600" cy="1143000"/>
          </a:xfrm>
          <a:prstGeom prst="rect">
            <a:avLst/>
          </a:prstGeom>
        </p:spPr>
        <p:txBody>
          <a:bodyPr vert="horz" lIns="91440" tIns="45720" rIns="91440" bIns="45720" rtlCol="0" anchor="ctr">
            <a:normAutofit/>
          </a:bodyPr>
          <a:lstStyle/>
          <a:p>
            <a:r>
              <a:rPr lang="pl-PL" dirty="0"/>
              <a:t>Kliknij, aby edytować styl</a:t>
            </a:r>
          </a:p>
        </p:txBody>
      </p:sp>
      <p:sp>
        <p:nvSpPr>
          <p:cNvPr id="3" name="Symbol zastępczy tekstu 2"/>
          <p:cNvSpPr>
            <a:spLocks noGrp="1"/>
          </p:cNvSpPr>
          <p:nvPr>
            <p:ph type="body" idx="1"/>
          </p:nvPr>
        </p:nvSpPr>
        <p:spPr>
          <a:xfrm>
            <a:off x="395536" y="2924944"/>
            <a:ext cx="8229600" cy="1329011"/>
          </a:xfrm>
          <a:prstGeom prst="rect">
            <a:avLst/>
          </a:prstGeom>
        </p:spPr>
        <p:txBody>
          <a:bodyPr vert="horz" lIns="91440" tIns="45720" rIns="91440" bIns="45720" rtlCol="0">
            <a:normAutofit/>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pic>
        <p:nvPicPr>
          <p:cNvPr id="1026" name="Picture 2"/>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07504" y="-59964"/>
            <a:ext cx="4608513" cy="118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539552" y="6165973"/>
            <a:ext cx="646113"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216533" y="6123110"/>
            <a:ext cx="773112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4410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188640"/>
            <a:ext cx="6203032" cy="685254"/>
          </a:xfrm>
          <a:prstGeom prst="rect">
            <a:avLst/>
          </a:prstGeom>
        </p:spPr>
        <p:txBody>
          <a:bodyPr vert="horz" lIns="91440" tIns="45720" rIns="91440" bIns="45720" rtlCol="0" anchor="ctr">
            <a:normAutofit/>
          </a:bodyPr>
          <a:lstStyle/>
          <a:p>
            <a:r>
              <a:rPr lang="pl-PL" dirty="0"/>
              <a:t>Kliknij, aby edytować styl</a:t>
            </a:r>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6B5F11-1CBE-4C4A-A1B8-716011C0833A}" type="datetimeFigureOut">
              <a:rPr lang="pl-PL" smtClean="0">
                <a:solidFill>
                  <a:prstClr val="black">
                    <a:tint val="75000"/>
                  </a:prstClr>
                </a:solidFill>
              </a:rPr>
              <a:pPr/>
              <a:t>04.06.2021</a:t>
            </a:fld>
            <a:endParaRPr lang="pl-PL">
              <a:solidFill>
                <a:prstClr val="black">
                  <a:tint val="75000"/>
                </a:prstClr>
              </a:solidFill>
            </a:endParaRPr>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solidFill>
                <a:prstClr val="black">
                  <a:tint val="75000"/>
                </a:prstClr>
              </a:solidFill>
            </a:endParaRPr>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pic>
        <p:nvPicPr>
          <p:cNvPr id="1026" name="Picture 2"/>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804248" y="188640"/>
            <a:ext cx="2195513"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483685" y="620688"/>
            <a:ext cx="1493837"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611560" y="980728"/>
            <a:ext cx="7065963" cy="3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87785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2" r:id="rId10"/>
    <p:sldLayoutId id="2147483683" r:id="rId11"/>
  </p:sldLayoutIdLst>
  <p:txStyles>
    <p:title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p:titleStyle>
    <p:bodyStyle>
      <a:lvl1pPr marL="342900" indent="-342900" algn="l" defTabSz="914400" rtl="0" eaLnBrk="1" latinLnBrk="0" hangingPunct="1">
        <a:spcBef>
          <a:spcPct val="20000"/>
        </a:spcBef>
        <a:buFont typeface="Wingdings" panose="05000000000000000000" pitchFamily="2" charset="2"/>
        <a:buChar char="v"/>
        <a:defRPr sz="1800" b="1" kern="1200">
          <a:solidFill>
            <a:srgbClr val="1F287D"/>
          </a:solidFill>
          <a:latin typeface="Cambria" panose="02040503050406030204"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Cambria" panose="02040503050406030204"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Cambria" panose="02040503050406030204"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Cambria" panose="02040503050406030204"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Cambria" panose="02040503050406030204"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p:cNvSpPr>
            <a:spLocks noGrp="1"/>
          </p:cNvSpPr>
          <p:nvPr>
            <p:ph type="body" idx="1"/>
          </p:nvPr>
        </p:nvSpPr>
        <p:spPr>
          <a:xfrm>
            <a:off x="457200" y="1628801"/>
            <a:ext cx="8229600" cy="259228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04DE47-B471-4CC4-AB4D-988475D82F0C}" type="datetimeFigureOut">
              <a:rPr lang="pl-PL" smtClean="0"/>
              <a:t>04.06.2021</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F02476-F78C-4377-8188-45791FE2E87C}" type="slidenum">
              <a:rPr lang="pl-PL" smtClean="0"/>
              <a:t>‹#›</a:t>
            </a:fld>
            <a:endParaRPr lang="pl-PL"/>
          </a:p>
        </p:txBody>
      </p:sp>
      <p:pic>
        <p:nvPicPr>
          <p:cNvPr id="2050" name="Picture 2"/>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51520" y="4149080"/>
            <a:ext cx="2017713" cy="201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870869" y="5170017"/>
            <a:ext cx="2700337"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1745357" y="5556721"/>
            <a:ext cx="3114675"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7977189"/>
      </p:ext>
    </p:extLst>
  </p:cSld>
  <p:clrMap bg1="lt1" tx1="dk1" bg2="lt2" tx2="dk2" accent1="accent1" accent2="accent2" accent3="accent3" accent4="accent4" accent5="accent5" accent6="accent6" hlink="hlink" folHlink="folHlink"/>
  <p:sldLayoutIdLst>
    <p:sldLayoutId id="2147483674" r:id="rId1"/>
    <p:sldLayoutId id="2147483679" r:id="rId2"/>
    <p:sldLayoutId id="2147483682"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cordis.europa.eu/project/id/898858" TargetMode="Externa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hyperlink" Target="http://acronymcreator.net/" TargetMode="Externa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ec.europa.eu/info/research-and-innovation/strategy/gender-equality-research-and-innovation_en" TargetMode="Externa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28.jpe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hyperlink" Target="https://op.europa.eu/en/publication-detail/-/publication/2bfbb0d9-9b3c-11eb-b85c-01aa75ed71a1/language-en"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ec.europa.eu/research/mariecurieactions/about-msca/msca-green-charter" TargetMode="Externa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hyperlink" Target="https://ec.europa.eu/info/briefings-horizon-2020-independent-experts_en" TargetMode="External"/><Relationship Id="rId2" Type="http://schemas.openxmlformats.org/officeDocument/2006/relationships/hyperlink" Target="https://ec.europa.eu/info/sites/info/files/msca_if_2018_manual_for_evaluators.pdf" TargetMode="External"/><Relationship Id="rId1" Type="http://schemas.openxmlformats.org/officeDocument/2006/relationships/slideLayout" Target="../slideLayouts/slideLayout13.xml"/><Relationship Id="rId5" Type="http://schemas.openxmlformats.org/officeDocument/2006/relationships/hyperlink" Target="https://ec.europa.eu/research/mariecurieactions/about-marie-sklodowska-curie-actions" TargetMode="External"/><Relationship Id="rId4" Type="http://schemas.openxmlformats.org/officeDocument/2006/relationships/hyperlink" Target="https://www.net4mobilityplus.eu/scientific-community/"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hyperlink" Target="https://ec.europa.eu/info/funding-tenders/opportunities/portal/screen/home" TargetMode="External"/><Relationship Id="rId2" Type="http://schemas.openxmlformats.org/officeDocument/2006/relationships/image" Target="../media/image13.png"/><Relationship Id="rId1" Type="http://schemas.openxmlformats.org/officeDocument/2006/relationships/slideLayout" Target="../slideLayouts/slideLayout13.xml"/><Relationship Id="rId5" Type="http://schemas.openxmlformats.org/officeDocument/2006/relationships/image" Target="../media/image15.sv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diagramLayout" Target="../diagrams/layout1.xml"/><Relationship Id="rId7" Type="http://schemas.openxmlformats.org/officeDocument/2006/relationships/image" Target="../media/image16.png"/><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Layout" Target="../diagrams/layout2.xml"/><Relationship Id="rId7" Type="http://schemas.openxmlformats.org/officeDocument/2006/relationships/image" Target="../media/image18.png"/><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ec.europa.eu/info/funding-tenders/opportunities/docs/2021-2027/horizon/temp-form/af/af_he-ria-ia_en.pdf" TargetMode="Externa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hyperlink" Target="https://cordis.europa.eu/projects/result_en?q=(contenttype%3D'project'%20OR%20/result/relations/categories/resultCategory/code%3D'brief','report')%20AND%20programme/code%3D'H2020-EU.1.3.2.'" TargetMode="External"/><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hyperlink" Target="https://cordis.europa.eu/project/id/747069" TargetMode="External"/><Relationship Id="rId2" Type="http://schemas.openxmlformats.org/officeDocument/2006/relationships/notesSlide" Target="../notesSlides/notesSlide2.xml"/><Relationship Id="rId1" Type="http://schemas.openxmlformats.org/officeDocument/2006/relationships/slideLayout" Target="../slideLayouts/slideLayout17.xml"/><Relationship Id="rId4" Type="http://schemas.openxmlformats.org/officeDocument/2006/relationships/hyperlink" Target="https://shannonchance.net/2020/08/03/msca-abstract/"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s://cordis.europa.eu/project/id/749400" TargetMode="Externa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4077072"/>
            <a:ext cx="8229600" cy="1368152"/>
          </a:xfrm>
        </p:spPr>
        <p:txBody>
          <a:bodyPr>
            <a:normAutofit fontScale="90000"/>
          </a:bodyPr>
          <a:lstStyle/>
          <a:p>
            <a:r>
              <a:rPr lang="en-US" sz="3200" b="1" dirty="0">
                <a:solidFill>
                  <a:srgbClr val="1F287D"/>
                </a:solidFill>
              </a:rPr>
              <a:t>Marie </a:t>
            </a:r>
            <a:r>
              <a:rPr lang="en-US" sz="3200" b="1" dirty="0" err="1">
                <a:solidFill>
                  <a:srgbClr val="1F287D"/>
                </a:solidFill>
              </a:rPr>
              <a:t>Skłodowska</a:t>
            </a:r>
            <a:r>
              <a:rPr lang="en-US" sz="3200" b="1" dirty="0">
                <a:solidFill>
                  <a:srgbClr val="1F287D"/>
                </a:solidFill>
              </a:rPr>
              <a:t>-Curie Actions</a:t>
            </a:r>
            <a:br>
              <a:rPr lang="en-US" sz="3200" b="1" dirty="0">
                <a:solidFill>
                  <a:srgbClr val="1F287D"/>
                </a:solidFill>
              </a:rPr>
            </a:br>
            <a:r>
              <a:rPr lang="en-US" sz="3200" b="1" dirty="0">
                <a:solidFill>
                  <a:srgbClr val="1F287D"/>
                </a:solidFill>
              </a:rPr>
              <a:t>PF – Postdoctoral Fellowships</a:t>
            </a:r>
            <a:br>
              <a:rPr lang="en-US" sz="3200" b="1" dirty="0">
                <a:solidFill>
                  <a:srgbClr val="1F287D"/>
                </a:solidFill>
              </a:rPr>
            </a:br>
            <a:r>
              <a:rPr lang="en-US" sz="3200" b="1" dirty="0">
                <a:solidFill>
                  <a:srgbClr val="1F287D"/>
                </a:solidFill>
              </a:rPr>
              <a:t>Proposal Structure and Abstract</a:t>
            </a:r>
          </a:p>
        </p:txBody>
      </p:sp>
      <p:sp>
        <p:nvSpPr>
          <p:cNvPr id="22" name="Tytuł 1"/>
          <p:cNvSpPr txBox="1">
            <a:spLocks/>
          </p:cNvSpPr>
          <p:nvPr/>
        </p:nvSpPr>
        <p:spPr>
          <a:xfrm>
            <a:off x="457200" y="5229200"/>
            <a:ext cx="8229600" cy="100811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lv-LV" sz="2600" b="1" dirty="0">
                <a:solidFill>
                  <a:srgbClr val="1F287D"/>
                </a:solidFill>
              </a:rPr>
              <a:t>Liene Ekša</a:t>
            </a:r>
            <a:endParaRPr lang="pl-PL" sz="2600" b="1" dirty="0">
              <a:solidFill>
                <a:srgbClr val="1F287D"/>
              </a:solidFill>
            </a:endParaRPr>
          </a:p>
        </p:txBody>
      </p:sp>
      <p:sp>
        <p:nvSpPr>
          <p:cNvPr id="23" name="Tytuł 1"/>
          <p:cNvSpPr txBox="1">
            <a:spLocks/>
          </p:cNvSpPr>
          <p:nvPr/>
        </p:nvSpPr>
        <p:spPr>
          <a:xfrm>
            <a:off x="5325184" y="198396"/>
            <a:ext cx="3456384"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lv-LV" sz="1600" b="1" dirty="0" err="1"/>
              <a:t>June</a:t>
            </a:r>
            <a:r>
              <a:rPr lang="lv-LV" sz="1600" b="1" dirty="0"/>
              <a:t> 7, </a:t>
            </a:r>
            <a:r>
              <a:rPr lang="lv-LV" sz="1600" b="1" dirty="0" err="1"/>
              <a:t>Zoom</a:t>
            </a:r>
            <a:endParaRPr lang="pl-PL" sz="1600" b="1" dirty="0"/>
          </a:p>
        </p:txBody>
      </p:sp>
    </p:spTree>
    <p:extLst>
      <p:ext uri="{BB962C8B-B14F-4D97-AF65-F5344CB8AC3E}">
        <p14:creationId xmlns:p14="http://schemas.microsoft.com/office/powerpoint/2010/main" val="2196539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77404-5507-4165-A917-79CFEEF87AFC}"/>
              </a:ext>
            </a:extLst>
          </p:cNvPr>
          <p:cNvSpPr>
            <a:spLocks noGrp="1"/>
          </p:cNvSpPr>
          <p:nvPr>
            <p:ph type="title"/>
          </p:nvPr>
        </p:nvSpPr>
        <p:spPr/>
        <p:txBody>
          <a:bodyPr/>
          <a:lstStyle/>
          <a:p>
            <a:r>
              <a:rPr lang="de-CH" dirty="0">
                <a:latin typeface="Cambria" panose="02040503050406030204" pitchFamily="18" charset="0"/>
                <a:ea typeface="Cambria" panose="02040503050406030204" pitchFamily="18" charset="0"/>
              </a:rPr>
              <a:t>Abstract</a:t>
            </a:r>
            <a:r>
              <a:rPr lang="lv-LV" dirty="0">
                <a:latin typeface="Cambria" panose="02040503050406030204" pitchFamily="18" charset="0"/>
                <a:ea typeface="Cambria" panose="02040503050406030204" pitchFamily="18" charset="0"/>
              </a:rPr>
              <a:t>- exam</a:t>
            </a:r>
            <a:r>
              <a:rPr lang="de-DE" dirty="0">
                <a:latin typeface="Cambria" panose="02040503050406030204" pitchFamily="18" charset="0"/>
                <a:ea typeface="Cambria" panose="02040503050406030204" pitchFamily="18" charset="0"/>
              </a:rPr>
              <a:t>p</a:t>
            </a:r>
            <a:r>
              <a:rPr lang="lv-LV" dirty="0">
                <a:latin typeface="Cambria" panose="02040503050406030204" pitchFamily="18" charset="0"/>
                <a:ea typeface="Cambria" panose="02040503050406030204" pitchFamily="18" charset="0"/>
              </a:rPr>
              <a:t>le</a:t>
            </a:r>
            <a:r>
              <a:rPr lang="de-DE" dirty="0">
                <a:latin typeface="Cambria" panose="02040503050406030204" pitchFamily="18" charset="0"/>
                <a:ea typeface="Cambria" panose="02040503050406030204" pitchFamily="18" charset="0"/>
              </a:rPr>
              <a:t> </a:t>
            </a:r>
            <a:r>
              <a:rPr lang="lv-LV" dirty="0">
                <a:latin typeface="Cambria" panose="02040503050406030204" pitchFamily="18" charset="0"/>
                <a:ea typeface="Cambria" panose="02040503050406030204" pitchFamily="18" charset="0"/>
              </a:rPr>
              <a:t>3</a:t>
            </a:r>
            <a:endParaRPr lang="lv-LV" dirty="0"/>
          </a:p>
        </p:txBody>
      </p:sp>
      <p:sp>
        <p:nvSpPr>
          <p:cNvPr id="3" name="Content Placeholder 2">
            <a:extLst>
              <a:ext uri="{FF2B5EF4-FFF2-40B4-BE49-F238E27FC236}">
                <a16:creationId xmlns:a16="http://schemas.microsoft.com/office/drawing/2014/main" id="{C8E0D796-9D4D-4B94-80F3-CF26CDD1A57D}"/>
              </a:ext>
            </a:extLst>
          </p:cNvPr>
          <p:cNvSpPr>
            <a:spLocks noGrp="1"/>
          </p:cNvSpPr>
          <p:nvPr>
            <p:ph idx="1"/>
          </p:nvPr>
        </p:nvSpPr>
        <p:spPr>
          <a:xfrm>
            <a:off x="457200" y="1298375"/>
            <a:ext cx="8293570" cy="5378896"/>
          </a:xfrm>
        </p:spPr>
        <p:style>
          <a:lnRef idx="1">
            <a:schemeClr val="accent1"/>
          </a:lnRef>
          <a:fillRef idx="2">
            <a:schemeClr val="accent1"/>
          </a:fillRef>
          <a:effectRef idx="1">
            <a:schemeClr val="accent1"/>
          </a:effectRef>
          <a:fontRef idx="minor">
            <a:schemeClr val="dk1"/>
          </a:fontRef>
        </p:style>
        <p:txBody>
          <a:bodyPr>
            <a:noAutofit/>
          </a:bodyPr>
          <a:lstStyle/>
          <a:p>
            <a:pPr marL="0" indent="0" algn="l" fontAlgn="base">
              <a:buNone/>
            </a:pPr>
            <a:r>
              <a:rPr lang="lv-LV" sz="1500" b="0" i="0" dirty="0">
                <a:solidFill>
                  <a:srgbClr val="333333"/>
                </a:solidFill>
                <a:effectLst/>
                <a:latin typeface="Cambria" panose="02040503050406030204" pitchFamily="18" charset="0"/>
                <a:ea typeface="Cambria" panose="02040503050406030204" pitchFamily="18" charset="0"/>
              </a:rPr>
              <a:t>H2020-MSCA-IF-2019 </a:t>
            </a:r>
            <a:r>
              <a:rPr lang="lv-LV" sz="1500" b="1" i="0" dirty="0">
                <a:solidFill>
                  <a:srgbClr val="333333"/>
                </a:solidFill>
                <a:effectLst/>
                <a:latin typeface="Cambria" panose="02040503050406030204" pitchFamily="18" charset="0"/>
                <a:ea typeface="Cambria" panose="02040503050406030204" pitchFamily="18" charset="0"/>
                <a:hlinkClick r:id="rId2"/>
              </a:rPr>
              <a:t>Met4Bone </a:t>
            </a:r>
            <a:r>
              <a:rPr lang="lv-LV" sz="1500" b="1" i="0" dirty="0">
                <a:solidFill>
                  <a:srgbClr val="333333"/>
                </a:solidFill>
                <a:effectLst/>
                <a:latin typeface="Cambria" panose="02040503050406030204" pitchFamily="18" charset="0"/>
                <a:ea typeface="Cambria" panose="02040503050406030204" pitchFamily="18" charset="0"/>
              </a:rPr>
              <a:t>RTU, LV (</a:t>
            </a:r>
            <a:r>
              <a:rPr lang="lv-LV" sz="1500" b="1" i="0" dirty="0" err="1">
                <a:solidFill>
                  <a:srgbClr val="333333"/>
                </a:solidFill>
                <a:effectLst/>
                <a:latin typeface="Cambria" panose="02040503050406030204" pitchFamily="18" charset="0"/>
                <a:ea typeface="Cambria" panose="02040503050406030204" pitchFamily="18" charset="0"/>
              </a:rPr>
              <a:t>ongoing</a:t>
            </a:r>
            <a:r>
              <a:rPr lang="lv-LV" sz="1500" b="1" i="0" dirty="0">
                <a:solidFill>
                  <a:srgbClr val="333333"/>
                </a:solidFill>
                <a:effectLst/>
                <a:latin typeface="Cambria" panose="02040503050406030204" pitchFamily="18" charset="0"/>
                <a:ea typeface="Cambria" panose="02040503050406030204" pitchFamily="18" charset="0"/>
              </a:rPr>
              <a:t>) </a:t>
            </a:r>
            <a:r>
              <a:rPr lang="en-US" sz="1500" b="1" i="0" u="none" strike="noStrike" dirty="0">
                <a:solidFill>
                  <a:srgbClr val="333333"/>
                </a:solidFill>
                <a:effectLst/>
                <a:latin typeface="Cambria" panose="02040503050406030204" pitchFamily="18" charset="0"/>
                <a:ea typeface="Cambria" panose="02040503050406030204" pitchFamily="18" charset="0"/>
              </a:rPr>
              <a:t>Immunomodulatory metabolites in biomaterials</a:t>
            </a:r>
          </a:p>
          <a:p>
            <a:pPr marL="0" indent="0" algn="l" fontAlgn="base">
              <a:buNone/>
            </a:pPr>
            <a:endParaRPr lang="lv-LV" sz="1500" b="0" i="0" u="none" strike="noStrike" dirty="0">
              <a:solidFill>
                <a:srgbClr val="333333"/>
              </a:solidFill>
              <a:effectLst/>
              <a:latin typeface="Cambria" panose="02040503050406030204" pitchFamily="18" charset="0"/>
              <a:ea typeface="Cambria" panose="02040503050406030204" pitchFamily="18" charset="0"/>
            </a:endParaRPr>
          </a:p>
          <a:p>
            <a:pPr marL="0" indent="0" algn="l" fontAlgn="base">
              <a:buNone/>
            </a:pPr>
            <a:r>
              <a:rPr lang="en-US" sz="1500" i="0" dirty="0">
                <a:solidFill>
                  <a:srgbClr val="333333"/>
                </a:solidFill>
                <a:effectLst/>
                <a:latin typeface="Cambria" panose="02040503050406030204" pitchFamily="18" charset="0"/>
                <a:ea typeface="Cambria" panose="02040503050406030204" pitchFamily="18" charset="0"/>
              </a:rPr>
              <a:t>The biomaterials are crucial for the surgical remediation of bone defects </a:t>
            </a:r>
            <a:r>
              <a:rPr lang="en-US" sz="1500" b="0" i="0" dirty="0">
                <a:solidFill>
                  <a:srgbClr val="333333"/>
                </a:solidFill>
                <a:effectLst/>
                <a:latin typeface="Cambria" panose="02040503050406030204" pitchFamily="18" charset="0"/>
                <a:ea typeface="Cambria" panose="02040503050406030204" pitchFamily="18" charset="0"/>
              </a:rPr>
              <a:t>caused by various diseases e.g. osteoporosis and traumatic fractures. However, there are several risks associated with this treatment; first, the surgical procedure itself carries a potential risk of inflammation and bone infection, second, the bone replacement can fail requiring revision surgery. In fact, the host immune response to implanted materials and devices is the main factor that will determine a long-term functional outcome of the biomaterial mediated treatment. Therefore, the bone biomaterial ability to modulate the local immune environment for favorable treatment outcomes has to be considered. </a:t>
            </a:r>
            <a:r>
              <a:rPr lang="en-US" sz="1500" i="0" dirty="0">
                <a:solidFill>
                  <a:srgbClr val="333333"/>
                </a:solidFill>
                <a:effectLst/>
                <a:latin typeface="Cambria" panose="02040503050406030204" pitchFamily="18" charset="0"/>
                <a:ea typeface="Cambria" panose="02040503050406030204" pitchFamily="18" charset="0"/>
              </a:rPr>
              <a:t>The usage of bioactive metabolites has emerged as one of the most novel </a:t>
            </a:r>
            <a:r>
              <a:rPr lang="en-US" sz="1500" b="0" i="0" dirty="0">
                <a:solidFill>
                  <a:srgbClr val="333333"/>
                </a:solidFill>
                <a:effectLst/>
                <a:latin typeface="Cambria" panose="02040503050406030204" pitchFamily="18" charset="0"/>
                <a:ea typeface="Cambria" panose="02040503050406030204" pitchFamily="18" charset="0"/>
              </a:rPr>
              <a:t>and potent approach for immune response modulation. The incorporation of metabolites with immune regulatory properties seems an especially attractive option for biomaterials as it would ensure site-specific delivery system and allow modulation of the microenvironment. </a:t>
            </a:r>
            <a:r>
              <a:rPr lang="en-US" sz="1500" i="0" dirty="0">
                <a:solidFill>
                  <a:srgbClr val="333333"/>
                </a:solidFill>
                <a:effectLst/>
                <a:latin typeface="Cambria" panose="02040503050406030204" pitchFamily="18" charset="0"/>
                <a:ea typeface="Cambria" panose="02040503050406030204" pitchFamily="18" charset="0"/>
              </a:rPr>
              <a:t>The goal of this project is to develop novel biomaterials with incorporated metabolites </a:t>
            </a:r>
            <a:r>
              <a:rPr lang="en-US" sz="1500" b="0" i="0" dirty="0">
                <a:solidFill>
                  <a:srgbClr val="333333"/>
                </a:solidFill>
                <a:effectLst/>
                <a:latin typeface="Cambria" panose="02040503050406030204" pitchFamily="18" charset="0"/>
                <a:ea typeface="Cambria" panose="02040503050406030204" pitchFamily="18" charset="0"/>
              </a:rPr>
              <a:t>as a potentially effective and safe strategy to modulate local immune response towards favorable outcomes of surgical bone remediation. </a:t>
            </a:r>
            <a:r>
              <a:rPr lang="en-US" sz="1500" i="0" dirty="0">
                <a:solidFill>
                  <a:srgbClr val="333333"/>
                </a:solidFill>
                <a:effectLst/>
                <a:latin typeface="Cambria" panose="02040503050406030204" pitchFamily="18" charset="0"/>
                <a:ea typeface="Cambria" panose="02040503050406030204" pitchFamily="18" charset="0"/>
              </a:rPr>
              <a:t>To achieve it, </a:t>
            </a:r>
            <a:r>
              <a:rPr lang="en-US" sz="1500" b="0" i="0" dirty="0">
                <a:solidFill>
                  <a:srgbClr val="333333"/>
                </a:solidFill>
                <a:effectLst/>
                <a:latin typeface="Cambria" panose="02040503050406030204" pitchFamily="18" charset="0"/>
                <a:ea typeface="Cambria" panose="02040503050406030204" pitchFamily="18" charset="0"/>
              </a:rPr>
              <a:t>the recent concept of metabolomics with the state of the art biomaterial design and research </a:t>
            </a:r>
            <a:r>
              <a:rPr lang="en-US" sz="1500" i="0" dirty="0">
                <a:solidFill>
                  <a:srgbClr val="333333"/>
                </a:solidFill>
                <a:effectLst/>
                <a:latin typeface="Cambria" panose="02040503050406030204" pitchFamily="18" charset="0"/>
                <a:ea typeface="Cambria" panose="02040503050406030204" pitchFamily="18" charset="0"/>
              </a:rPr>
              <a:t>will be combined </a:t>
            </a:r>
            <a:r>
              <a:rPr lang="en-US" sz="1500" b="0" i="0" dirty="0">
                <a:solidFill>
                  <a:srgbClr val="333333"/>
                </a:solidFill>
                <a:effectLst/>
                <a:latin typeface="Cambria" panose="02040503050406030204" pitchFamily="18" charset="0"/>
                <a:ea typeface="Cambria" panose="02040503050406030204" pitchFamily="18" charset="0"/>
              </a:rPr>
              <a:t>in this project. This proposal includes the transfer of knowledge to the host institution and the training of the researcher in new techniques and skills. </a:t>
            </a:r>
            <a:r>
              <a:rPr lang="en-US" sz="1500" i="0" dirty="0">
                <a:solidFill>
                  <a:srgbClr val="333333"/>
                </a:solidFill>
                <a:effectLst/>
                <a:latin typeface="Cambria" panose="02040503050406030204" pitchFamily="18" charset="0"/>
                <a:ea typeface="Cambria" panose="02040503050406030204" pitchFamily="18" charset="0"/>
              </a:rPr>
              <a:t>The multidisciplinary nature </a:t>
            </a:r>
            <a:r>
              <a:rPr lang="en-US" sz="1500" b="0" i="0" dirty="0">
                <a:solidFill>
                  <a:srgbClr val="333333"/>
                </a:solidFill>
                <a:effectLst/>
                <a:latin typeface="Cambria" panose="02040503050406030204" pitchFamily="18" charset="0"/>
                <a:ea typeface="Cambria" panose="02040503050406030204" pitchFamily="18" charset="0"/>
              </a:rPr>
              <a:t>of the project is strong, combining materials science, biochemistry, and molecular biology. Results have the potential to pave the way for novel biomaterials significantly improving clinical outcomes for patients suffering from bone injuries.</a:t>
            </a:r>
            <a:endParaRPr lang="en-US" sz="1500" b="0" i="0" u="none" strike="noStrike" dirty="0">
              <a:solidFill>
                <a:srgbClr val="333333"/>
              </a:solidFill>
              <a:effectLst/>
              <a:latin typeface="Cambria" panose="02040503050406030204" pitchFamily="18" charset="0"/>
              <a:ea typeface="Cambria" panose="02040503050406030204" pitchFamily="18" charset="0"/>
            </a:endParaRPr>
          </a:p>
        </p:txBody>
      </p:sp>
      <p:pic>
        <p:nvPicPr>
          <p:cNvPr id="1026" name="Picture 2" descr="Latvia flag emoji - Country flags">
            <a:extLst>
              <a:ext uri="{FF2B5EF4-FFF2-40B4-BE49-F238E27FC236}">
                <a16:creationId xmlns:a16="http://schemas.microsoft.com/office/drawing/2014/main" id="{16C28B20-D69F-49F7-94EC-8EDD3B26A48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44408" y="1196752"/>
            <a:ext cx="720080" cy="360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59664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err="1">
                <a:latin typeface="Cambria" panose="02040503050406030204" pitchFamily="18" charset="0"/>
                <a:ea typeface="Cambria" panose="02040503050406030204" pitchFamily="18" charset="0"/>
              </a:rPr>
              <a:t>Acronym</a:t>
            </a:r>
            <a:endParaRPr lang="es-ES" dirty="0">
              <a:latin typeface="Cambria" panose="02040503050406030204" pitchFamily="18" charset="0"/>
              <a:ea typeface="Cambria" panose="02040503050406030204" pitchFamily="18" charset="0"/>
            </a:endParaRPr>
          </a:p>
        </p:txBody>
      </p:sp>
      <p:sp>
        <p:nvSpPr>
          <p:cNvPr id="2" name="Content Placeholder 1"/>
          <p:cNvSpPr>
            <a:spLocks noGrp="1"/>
          </p:cNvSpPr>
          <p:nvPr>
            <p:ph type="subTitle" idx="13"/>
          </p:nvPr>
        </p:nvSpPr>
        <p:spPr>
          <a:xfrm>
            <a:off x="683568" y="1329137"/>
            <a:ext cx="8136904" cy="3603195"/>
          </a:xfrm>
        </p:spPr>
        <p:txBody>
          <a:bodyPr>
            <a:normAutofit/>
          </a:bodyPr>
          <a:lstStyle/>
          <a:p>
            <a:pPr marL="285750" indent="-285750">
              <a:buFont typeface="Wingdings" panose="05000000000000000000" pitchFamily="2" charset="2"/>
              <a:buChar char="v"/>
            </a:pPr>
            <a:r>
              <a:rPr lang="de-CH" dirty="0">
                <a:solidFill>
                  <a:schemeClr val="tx2"/>
                </a:solidFill>
                <a:ea typeface="Cambria" panose="02040503050406030204" pitchFamily="18" charset="0"/>
              </a:rPr>
              <a:t>The acronym will be on your </a:t>
            </a:r>
            <a:r>
              <a:rPr lang="lv-LV" dirty="0" err="1">
                <a:solidFill>
                  <a:schemeClr val="tx2"/>
                </a:solidFill>
                <a:ea typeface="Cambria" panose="02040503050406030204" pitchFamily="18" charset="0"/>
              </a:rPr>
              <a:t>proposal</a:t>
            </a:r>
            <a:r>
              <a:rPr lang="de-CH" dirty="0">
                <a:solidFill>
                  <a:schemeClr val="tx2"/>
                </a:solidFill>
                <a:ea typeface="Cambria" panose="02040503050406030204" pitchFamily="18" charset="0"/>
              </a:rPr>
              <a:t> and you will talk about it – so keep it </a:t>
            </a:r>
            <a:r>
              <a:rPr lang="de-CH" b="1" dirty="0">
                <a:solidFill>
                  <a:schemeClr val="tx2"/>
                </a:solidFill>
                <a:highlight>
                  <a:srgbClr val="00FF00"/>
                </a:highlight>
                <a:ea typeface="Cambria" panose="02040503050406030204" pitchFamily="18" charset="0"/>
              </a:rPr>
              <a:t>pronouncable, short and catchy</a:t>
            </a:r>
          </a:p>
          <a:p>
            <a:pPr marL="285750" indent="-285750">
              <a:buFont typeface="Wingdings" panose="05000000000000000000" pitchFamily="2" charset="2"/>
              <a:buChar char="v"/>
            </a:pPr>
            <a:endParaRPr lang="de-CH" dirty="0">
              <a:solidFill>
                <a:schemeClr val="tx2"/>
              </a:solidFill>
              <a:ea typeface="Cambria" panose="02040503050406030204" pitchFamily="18" charset="0"/>
            </a:endParaRPr>
          </a:p>
          <a:p>
            <a:pPr marL="285750" indent="-285750">
              <a:buFont typeface="Wingdings" panose="05000000000000000000" pitchFamily="2" charset="2"/>
              <a:buChar char="v"/>
            </a:pPr>
            <a:r>
              <a:rPr lang="de-CH" dirty="0">
                <a:solidFill>
                  <a:schemeClr val="tx2"/>
                </a:solidFill>
                <a:ea typeface="Cambria" panose="02040503050406030204" pitchFamily="18" charset="0"/>
              </a:rPr>
              <a:t>Check if it doesn’t have a </a:t>
            </a:r>
            <a:r>
              <a:rPr lang="de-CH" b="1" dirty="0">
                <a:solidFill>
                  <a:schemeClr val="tx2"/>
                </a:solidFill>
                <a:ea typeface="Cambria" panose="02040503050406030204" pitchFamily="18" charset="0"/>
              </a:rPr>
              <a:t>‘double meaning’ </a:t>
            </a:r>
            <a:r>
              <a:rPr lang="de-CH" dirty="0">
                <a:solidFill>
                  <a:schemeClr val="tx2"/>
                </a:solidFill>
                <a:ea typeface="Cambria" panose="02040503050406030204" pitchFamily="18" charset="0"/>
              </a:rPr>
              <a:t>in English, your mother tongue or the country of the host institution</a:t>
            </a:r>
          </a:p>
          <a:p>
            <a:endParaRPr lang="de-CH" dirty="0">
              <a:solidFill>
                <a:schemeClr val="tx2"/>
              </a:solidFill>
              <a:ea typeface="Cambria" panose="02040503050406030204" pitchFamily="18" charset="0"/>
            </a:endParaRPr>
          </a:p>
          <a:p>
            <a:pPr marL="285750" indent="-285750">
              <a:buFont typeface="Wingdings" panose="05000000000000000000" pitchFamily="2" charset="2"/>
              <a:buChar char="v"/>
            </a:pPr>
            <a:r>
              <a:rPr lang="de-CH" dirty="0">
                <a:solidFill>
                  <a:schemeClr val="tx2"/>
                </a:solidFill>
                <a:ea typeface="Cambria" panose="02040503050406030204" pitchFamily="18" charset="0"/>
              </a:rPr>
              <a:t>Check if there isn’t already a company/project under that name </a:t>
            </a:r>
            <a:r>
              <a:rPr lang="de-CH" dirty="0">
                <a:solidFill>
                  <a:schemeClr val="tx2"/>
                </a:solidFill>
                <a:ea typeface="Cambria" panose="02040503050406030204" pitchFamily="18" charset="0"/>
                <a:hlinkClick r:id="rId2"/>
              </a:rPr>
              <a:t>http://acronymcreator.net/</a:t>
            </a:r>
            <a:r>
              <a:rPr lang="de-CH" dirty="0">
                <a:solidFill>
                  <a:schemeClr val="tx2"/>
                </a:solidFill>
                <a:ea typeface="Cambria" panose="02040503050406030204" pitchFamily="18" charset="0"/>
              </a:rPr>
              <a:t> </a:t>
            </a:r>
          </a:p>
        </p:txBody>
      </p:sp>
      <p:sp>
        <p:nvSpPr>
          <p:cNvPr id="14" name="Foliennummernplatzhalter 13">
            <a:extLst>
              <a:ext uri="{FF2B5EF4-FFF2-40B4-BE49-F238E27FC236}">
                <a16:creationId xmlns:a16="http://schemas.microsoft.com/office/drawing/2014/main" id="{B6C92807-F717-439D-91A4-8C69D6778F05}"/>
              </a:ext>
            </a:extLst>
          </p:cNvPr>
          <p:cNvSpPr>
            <a:spLocks noGrp="1"/>
          </p:cNvSpPr>
          <p:nvPr>
            <p:ph type="sldNum" sz="quarter" idx="15"/>
          </p:nvPr>
        </p:nvSpPr>
        <p:spPr>
          <a:xfrm>
            <a:off x="7010400" y="6492875"/>
            <a:ext cx="2133600" cy="365125"/>
          </a:xfrm>
        </p:spPr>
        <p:txBody>
          <a:bodyPr/>
          <a:lstStyle/>
          <a:p>
            <a:fld id="{75BAF521-13F2-4349-8EE2-CE8718DFA815}" type="slidenum">
              <a:rPr lang="de-CH" smtClean="0"/>
              <a:t>11</a:t>
            </a:fld>
            <a:endParaRPr lang="de-CH" dirty="0"/>
          </a:p>
        </p:txBody>
      </p:sp>
      <p:sp>
        <p:nvSpPr>
          <p:cNvPr id="7" name="TextBox 6">
            <a:extLst>
              <a:ext uri="{FF2B5EF4-FFF2-40B4-BE49-F238E27FC236}">
                <a16:creationId xmlns:a16="http://schemas.microsoft.com/office/drawing/2014/main" id="{003D3CC9-8BBE-4D35-A7A9-03241EB88733}"/>
              </a:ext>
            </a:extLst>
          </p:cNvPr>
          <p:cNvSpPr txBox="1"/>
          <p:nvPr/>
        </p:nvSpPr>
        <p:spPr>
          <a:xfrm>
            <a:off x="2347258" y="5525658"/>
            <a:ext cx="4572000" cy="461665"/>
          </a:xfrm>
          <a:prstGeom prst="rect">
            <a:avLst/>
          </a:prstGeom>
          <a:noFill/>
        </p:spPr>
        <p:txBody>
          <a:bodyPr wrap="square">
            <a:spAutoFit/>
          </a:bodyPr>
          <a:lstStyle/>
          <a:p>
            <a:r>
              <a:rPr lang="lv-LV" sz="2400" b="1" i="0" dirty="0">
                <a:solidFill>
                  <a:srgbClr val="00B050"/>
                </a:solidFill>
                <a:effectLst/>
                <a:latin typeface="Cambria" panose="02040503050406030204" pitchFamily="18" charset="0"/>
                <a:ea typeface="Cambria" panose="02040503050406030204" pitchFamily="18" charset="0"/>
              </a:rPr>
              <a:t>Met4Bone</a:t>
            </a:r>
            <a:endParaRPr lang="lv-LV" sz="2400" dirty="0">
              <a:solidFill>
                <a:srgbClr val="00B050"/>
              </a:solidFill>
              <a:latin typeface="Cambria" panose="02040503050406030204" pitchFamily="18" charset="0"/>
              <a:ea typeface="Cambria" panose="02040503050406030204" pitchFamily="18" charset="0"/>
            </a:endParaRPr>
          </a:p>
        </p:txBody>
      </p:sp>
      <p:sp>
        <p:nvSpPr>
          <p:cNvPr id="9" name="TextBox 8">
            <a:extLst>
              <a:ext uri="{FF2B5EF4-FFF2-40B4-BE49-F238E27FC236}">
                <a16:creationId xmlns:a16="http://schemas.microsoft.com/office/drawing/2014/main" id="{5BA664C4-5BDE-40D8-9631-224C0B493108}"/>
              </a:ext>
            </a:extLst>
          </p:cNvPr>
          <p:cNvSpPr txBox="1"/>
          <p:nvPr/>
        </p:nvSpPr>
        <p:spPr>
          <a:xfrm>
            <a:off x="2878241" y="4854730"/>
            <a:ext cx="4572000" cy="461665"/>
          </a:xfrm>
          <a:prstGeom prst="rect">
            <a:avLst/>
          </a:prstGeom>
          <a:noFill/>
        </p:spPr>
        <p:txBody>
          <a:bodyPr wrap="square">
            <a:spAutoFit/>
          </a:bodyPr>
          <a:lstStyle/>
          <a:p>
            <a:r>
              <a:rPr lang="lv-LV" sz="2400" b="1" i="0" dirty="0" err="1">
                <a:solidFill>
                  <a:schemeClr val="accent2">
                    <a:lumMod val="75000"/>
                  </a:schemeClr>
                </a:solidFill>
                <a:effectLst/>
                <a:latin typeface="Cambria" panose="02040503050406030204" pitchFamily="18" charset="0"/>
                <a:ea typeface="Cambria" panose="02040503050406030204" pitchFamily="18" charset="0"/>
              </a:rPr>
              <a:t>Baltic</a:t>
            </a:r>
            <a:r>
              <a:rPr lang="lv-LV" sz="2400" b="1" i="0" dirty="0">
                <a:solidFill>
                  <a:schemeClr val="accent2">
                    <a:lumMod val="75000"/>
                  </a:schemeClr>
                </a:solidFill>
                <a:effectLst/>
                <a:latin typeface="Cambria" panose="02040503050406030204" pitchFamily="18" charset="0"/>
                <a:ea typeface="Cambria" panose="02040503050406030204" pitchFamily="18" charset="0"/>
              </a:rPr>
              <a:t> </a:t>
            </a:r>
            <a:r>
              <a:rPr lang="lv-LV" sz="2400" b="1" i="0" dirty="0" err="1">
                <a:solidFill>
                  <a:schemeClr val="accent2">
                    <a:lumMod val="75000"/>
                  </a:schemeClr>
                </a:solidFill>
                <a:effectLst/>
                <a:latin typeface="Cambria" panose="02040503050406030204" pitchFamily="18" charset="0"/>
                <a:ea typeface="Cambria" panose="02040503050406030204" pitchFamily="18" charset="0"/>
              </a:rPr>
              <a:t>Mikrorayon</a:t>
            </a:r>
            <a:endParaRPr lang="lv-LV" sz="2400" dirty="0">
              <a:solidFill>
                <a:schemeClr val="accent2">
                  <a:lumMod val="75000"/>
                </a:schemeClr>
              </a:solidFill>
              <a:latin typeface="Cambria" panose="02040503050406030204" pitchFamily="18" charset="0"/>
              <a:ea typeface="Cambria" panose="02040503050406030204" pitchFamily="18" charset="0"/>
            </a:endParaRPr>
          </a:p>
        </p:txBody>
      </p:sp>
      <p:sp>
        <p:nvSpPr>
          <p:cNvPr id="11" name="TextBox 10">
            <a:extLst>
              <a:ext uri="{FF2B5EF4-FFF2-40B4-BE49-F238E27FC236}">
                <a16:creationId xmlns:a16="http://schemas.microsoft.com/office/drawing/2014/main" id="{12B8330E-01CD-405D-BBC0-8DB6AE992EEF}"/>
              </a:ext>
            </a:extLst>
          </p:cNvPr>
          <p:cNvSpPr txBox="1"/>
          <p:nvPr/>
        </p:nvSpPr>
        <p:spPr>
          <a:xfrm>
            <a:off x="3779912" y="5881564"/>
            <a:ext cx="4572000" cy="369332"/>
          </a:xfrm>
          <a:prstGeom prst="rect">
            <a:avLst/>
          </a:prstGeom>
          <a:noFill/>
        </p:spPr>
        <p:txBody>
          <a:bodyPr wrap="square">
            <a:spAutoFit/>
          </a:bodyPr>
          <a:lstStyle/>
          <a:p>
            <a:r>
              <a:rPr lang="lv-LV" b="1" i="0" dirty="0">
                <a:solidFill>
                  <a:srgbClr val="0070C0"/>
                </a:solidFill>
                <a:effectLst/>
                <a:latin typeface="Cambria" panose="02040503050406030204" pitchFamily="18" charset="0"/>
                <a:ea typeface="Cambria" panose="02040503050406030204" pitchFamily="18" charset="0"/>
              </a:rPr>
              <a:t>5G-DRIVE</a:t>
            </a:r>
            <a:endParaRPr lang="lv-LV" dirty="0">
              <a:solidFill>
                <a:srgbClr val="0070C0"/>
              </a:solidFill>
              <a:latin typeface="Cambria" panose="02040503050406030204" pitchFamily="18" charset="0"/>
              <a:ea typeface="Cambria" panose="02040503050406030204" pitchFamily="18" charset="0"/>
            </a:endParaRPr>
          </a:p>
        </p:txBody>
      </p:sp>
      <p:sp>
        <p:nvSpPr>
          <p:cNvPr id="13" name="TextBox 12">
            <a:extLst>
              <a:ext uri="{FF2B5EF4-FFF2-40B4-BE49-F238E27FC236}">
                <a16:creationId xmlns:a16="http://schemas.microsoft.com/office/drawing/2014/main" id="{A54EBF58-7E83-4BDD-AD62-B58F2151CF36}"/>
              </a:ext>
            </a:extLst>
          </p:cNvPr>
          <p:cNvSpPr txBox="1"/>
          <p:nvPr/>
        </p:nvSpPr>
        <p:spPr>
          <a:xfrm>
            <a:off x="4936942" y="6156623"/>
            <a:ext cx="4572000" cy="523220"/>
          </a:xfrm>
          <a:prstGeom prst="rect">
            <a:avLst/>
          </a:prstGeom>
          <a:noFill/>
        </p:spPr>
        <p:txBody>
          <a:bodyPr wrap="square">
            <a:spAutoFit/>
          </a:bodyPr>
          <a:lstStyle/>
          <a:p>
            <a:r>
              <a:rPr lang="lv-LV" sz="2800" b="1" i="0" dirty="0" err="1">
                <a:solidFill>
                  <a:schemeClr val="accent6">
                    <a:lumMod val="75000"/>
                  </a:schemeClr>
                </a:solidFill>
                <a:effectLst/>
                <a:latin typeface="Cambria" panose="02040503050406030204" pitchFamily="18" charset="0"/>
                <a:ea typeface="Cambria" panose="02040503050406030204" pitchFamily="18" charset="0"/>
              </a:rPr>
              <a:t>DogSPEC</a:t>
            </a:r>
            <a:endParaRPr lang="lv-LV" sz="2800" dirty="0">
              <a:solidFill>
                <a:schemeClr val="accent6">
                  <a:lumMod val="75000"/>
                </a:schemeClr>
              </a:solidFill>
              <a:latin typeface="Cambria" panose="02040503050406030204" pitchFamily="18" charset="0"/>
              <a:ea typeface="Cambria" panose="02040503050406030204" pitchFamily="18" charset="0"/>
            </a:endParaRPr>
          </a:p>
        </p:txBody>
      </p:sp>
      <p:sp>
        <p:nvSpPr>
          <p:cNvPr id="15" name="TextBox 14">
            <a:extLst>
              <a:ext uri="{FF2B5EF4-FFF2-40B4-BE49-F238E27FC236}">
                <a16:creationId xmlns:a16="http://schemas.microsoft.com/office/drawing/2014/main" id="{9A847E10-5072-40E5-9741-DE2E5CFD9E06}"/>
              </a:ext>
            </a:extLst>
          </p:cNvPr>
          <p:cNvSpPr txBox="1"/>
          <p:nvPr/>
        </p:nvSpPr>
        <p:spPr>
          <a:xfrm>
            <a:off x="1683212" y="5283677"/>
            <a:ext cx="5029200" cy="369332"/>
          </a:xfrm>
          <a:prstGeom prst="rect">
            <a:avLst/>
          </a:prstGeom>
          <a:noFill/>
        </p:spPr>
        <p:txBody>
          <a:bodyPr wrap="square">
            <a:spAutoFit/>
          </a:bodyPr>
          <a:lstStyle/>
          <a:p>
            <a:r>
              <a:rPr lang="lv-LV" b="1" i="0" dirty="0">
                <a:solidFill>
                  <a:srgbClr val="FF0000"/>
                </a:solidFill>
                <a:effectLst/>
                <a:latin typeface="Cambria" panose="02040503050406030204" pitchFamily="18" charset="0"/>
                <a:ea typeface="Cambria" panose="02040503050406030204" pitchFamily="18" charset="0"/>
              </a:rPr>
              <a:t>HARA</a:t>
            </a:r>
            <a:endParaRPr lang="lv-LV" dirty="0">
              <a:solidFill>
                <a:srgbClr val="FF0000"/>
              </a:solidFill>
              <a:latin typeface="Cambria" panose="02040503050406030204" pitchFamily="18" charset="0"/>
              <a:ea typeface="Cambria" panose="02040503050406030204" pitchFamily="18" charset="0"/>
            </a:endParaRPr>
          </a:p>
        </p:txBody>
      </p:sp>
      <p:sp>
        <p:nvSpPr>
          <p:cNvPr id="17" name="TextBox 16">
            <a:extLst>
              <a:ext uri="{FF2B5EF4-FFF2-40B4-BE49-F238E27FC236}">
                <a16:creationId xmlns:a16="http://schemas.microsoft.com/office/drawing/2014/main" id="{325CDAD4-451C-4B0B-A20D-79E43C58E6DA}"/>
              </a:ext>
            </a:extLst>
          </p:cNvPr>
          <p:cNvSpPr txBox="1"/>
          <p:nvPr/>
        </p:nvSpPr>
        <p:spPr>
          <a:xfrm>
            <a:off x="5724128" y="4815866"/>
            <a:ext cx="5029200" cy="461665"/>
          </a:xfrm>
          <a:prstGeom prst="rect">
            <a:avLst/>
          </a:prstGeom>
          <a:noFill/>
        </p:spPr>
        <p:txBody>
          <a:bodyPr wrap="square">
            <a:spAutoFit/>
          </a:bodyPr>
          <a:lstStyle/>
          <a:p>
            <a:r>
              <a:rPr lang="lv-LV" sz="2400" b="1" i="0" dirty="0">
                <a:solidFill>
                  <a:schemeClr val="accent3">
                    <a:lumMod val="75000"/>
                  </a:schemeClr>
                </a:solidFill>
                <a:effectLst/>
                <a:latin typeface="Cambria" panose="02040503050406030204" pitchFamily="18" charset="0"/>
                <a:ea typeface="Cambria" panose="02040503050406030204" pitchFamily="18" charset="0"/>
              </a:rPr>
              <a:t>ALLIANCE</a:t>
            </a:r>
            <a:endParaRPr lang="lv-LV" sz="2400" dirty="0">
              <a:solidFill>
                <a:schemeClr val="accent3">
                  <a:lumMod val="75000"/>
                </a:schemeClr>
              </a:solidFill>
              <a:latin typeface="Cambria" panose="02040503050406030204" pitchFamily="18" charset="0"/>
              <a:ea typeface="Cambria" panose="02040503050406030204" pitchFamily="18" charset="0"/>
            </a:endParaRPr>
          </a:p>
        </p:txBody>
      </p:sp>
      <p:sp>
        <p:nvSpPr>
          <p:cNvPr id="19" name="TextBox 18">
            <a:extLst>
              <a:ext uri="{FF2B5EF4-FFF2-40B4-BE49-F238E27FC236}">
                <a16:creationId xmlns:a16="http://schemas.microsoft.com/office/drawing/2014/main" id="{1B64646E-E60E-4CCB-8B22-2745C2F01E64}"/>
              </a:ext>
            </a:extLst>
          </p:cNvPr>
          <p:cNvSpPr txBox="1"/>
          <p:nvPr/>
        </p:nvSpPr>
        <p:spPr>
          <a:xfrm>
            <a:off x="1921058" y="6396335"/>
            <a:ext cx="5054048" cy="461665"/>
          </a:xfrm>
          <a:prstGeom prst="rect">
            <a:avLst/>
          </a:prstGeom>
          <a:noFill/>
        </p:spPr>
        <p:txBody>
          <a:bodyPr wrap="square">
            <a:spAutoFit/>
          </a:bodyPr>
          <a:lstStyle/>
          <a:p>
            <a:r>
              <a:rPr lang="lv-LV" sz="2400" b="1" i="0" dirty="0" err="1">
                <a:solidFill>
                  <a:srgbClr val="FFFF00"/>
                </a:solidFill>
                <a:effectLst/>
                <a:latin typeface="Cambria" panose="02040503050406030204" pitchFamily="18" charset="0"/>
                <a:ea typeface="Cambria" panose="02040503050406030204" pitchFamily="18" charset="0"/>
              </a:rPr>
              <a:t>SUNShINE</a:t>
            </a:r>
            <a:endParaRPr lang="lv-LV" sz="2400" dirty="0">
              <a:solidFill>
                <a:srgbClr val="FFFF00"/>
              </a:solidFill>
              <a:latin typeface="Cambria" panose="02040503050406030204" pitchFamily="18" charset="0"/>
              <a:ea typeface="Cambria" panose="02040503050406030204" pitchFamily="18" charset="0"/>
            </a:endParaRPr>
          </a:p>
        </p:txBody>
      </p:sp>
      <p:sp>
        <p:nvSpPr>
          <p:cNvPr id="21" name="TextBox 20">
            <a:extLst>
              <a:ext uri="{FF2B5EF4-FFF2-40B4-BE49-F238E27FC236}">
                <a16:creationId xmlns:a16="http://schemas.microsoft.com/office/drawing/2014/main" id="{F05BCD96-3F5C-4A4F-9BA1-7D82190AB0C3}"/>
              </a:ext>
            </a:extLst>
          </p:cNvPr>
          <p:cNvSpPr txBox="1"/>
          <p:nvPr/>
        </p:nvSpPr>
        <p:spPr>
          <a:xfrm>
            <a:off x="1403648" y="5962750"/>
            <a:ext cx="5054048" cy="400110"/>
          </a:xfrm>
          <a:prstGeom prst="rect">
            <a:avLst/>
          </a:prstGeom>
          <a:noFill/>
        </p:spPr>
        <p:txBody>
          <a:bodyPr wrap="square">
            <a:spAutoFit/>
          </a:bodyPr>
          <a:lstStyle/>
          <a:p>
            <a:r>
              <a:rPr lang="lv-LV" sz="2000" b="1" i="0" dirty="0">
                <a:solidFill>
                  <a:schemeClr val="bg2">
                    <a:lumMod val="50000"/>
                  </a:schemeClr>
                </a:solidFill>
                <a:effectLst/>
                <a:latin typeface="Cambria" panose="02040503050406030204" pitchFamily="18" charset="0"/>
                <a:ea typeface="Cambria" panose="02040503050406030204" pitchFamily="18" charset="0"/>
              </a:rPr>
              <a:t>CHIEF</a:t>
            </a:r>
            <a:endParaRPr lang="lv-LV" sz="2000" dirty="0">
              <a:solidFill>
                <a:schemeClr val="bg2">
                  <a:lumMod val="50000"/>
                </a:schemeClr>
              </a:solidFill>
              <a:latin typeface="Cambria" panose="02040503050406030204" pitchFamily="18" charset="0"/>
              <a:ea typeface="Cambria" panose="02040503050406030204" pitchFamily="18" charset="0"/>
            </a:endParaRPr>
          </a:p>
        </p:txBody>
      </p:sp>
      <p:sp>
        <p:nvSpPr>
          <p:cNvPr id="23" name="TextBox 22">
            <a:extLst>
              <a:ext uri="{FF2B5EF4-FFF2-40B4-BE49-F238E27FC236}">
                <a16:creationId xmlns:a16="http://schemas.microsoft.com/office/drawing/2014/main" id="{50950B38-4BFB-4FC0-8FBF-C7C7446DFF91}"/>
              </a:ext>
            </a:extLst>
          </p:cNvPr>
          <p:cNvSpPr txBox="1"/>
          <p:nvPr/>
        </p:nvSpPr>
        <p:spPr>
          <a:xfrm>
            <a:off x="5940152" y="5607179"/>
            <a:ext cx="5054048" cy="461665"/>
          </a:xfrm>
          <a:prstGeom prst="rect">
            <a:avLst/>
          </a:prstGeom>
          <a:noFill/>
        </p:spPr>
        <p:txBody>
          <a:bodyPr wrap="square">
            <a:spAutoFit/>
          </a:bodyPr>
          <a:lstStyle/>
          <a:p>
            <a:r>
              <a:rPr lang="lv-LV" sz="2400" b="1" i="0" dirty="0">
                <a:solidFill>
                  <a:srgbClr val="FF3399"/>
                </a:solidFill>
                <a:effectLst/>
                <a:latin typeface="Cambria" panose="02040503050406030204" pitchFamily="18" charset="0"/>
                <a:ea typeface="Cambria" panose="02040503050406030204" pitchFamily="18" charset="0"/>
              </a:rPr>
              <a:t>BRILLIANT</a:t>
            </a:r>
            <a:endParaRPr lang="lv-LV" sz="2400" dirty="0">
              <a:solidFill>
                <a:srgbClr val="FF3399"/>
              </a:solidFill>
              <a:latin typeface="Cambria" panose="02040503050406030204" pitchFamily="18" charset="0"/>
              <a:ea typeface="Cambria" panose="02040503050406030204" pitchFamily="18" charset="0"/>
            </a:endParaRPr>
          </a:p>
        </p:txBody>
      </p:sp>
      <p:sp>
        <p:nvSpPr>
          <p:cNvPr id="25" name="TextBox 24">
            <a:extLst>
              <a:ext uri="{FF2B5EF4-FFF2-40B4-BE49-F238E27FC236}">
                <a16:creationId xmlns:a16="http://schemas.microsoft.com/office/drawing/2014/main" id="{BBB5424D-ED61-4D7A-8856-508F6EEF18E9}"/>
              </a:ext>
            </a:extLst>
          </p:cNvPr>
          <p:cNvSpPr txBox="1"/>
          <p:nvPr/>
        </p:nvSpPr>
        <p:spPr>
          <a:xfrm>
            <a:off x="4778592" y="5421164"/>
            <a:ext cx="5675242" cy="400110"/>
          </a:xfrm>
          <a:prstGeom prst="rect">
            <a:avLst/>
          </a:prstGeom>
          <a:noFill/>
        </p:spPr>
        <p:txBody>
          <a:bodyPr wrap="square">
            <a:spAutoFit/>
          </a:bodyPr>
          <a:lstStyle/>
          <a:p>
            <a:r>
              <a:rPr lang="lv-LV" sz="2000" b="1" i="0" dirty="0" err="1">
                <a:solidFill>
                  <a:srgbClr val="9933FF"/>
                </a:solidFill>
                <a:effectLst/>
                <a:latin typeface="Cambria" panose="02040503050406030204" pitchFamily="18" charset="0"/>
                <a:ea typeface="Cambria" panose="02040503050406030204" pitchFamily="18" charset="0"/>
              </a:rPr>
              <a:t>PoliRural</a:t>
            </a:r>
            <a:endParaRPr lang="lv-LV" sz="2000" dirty="0">
              <a:solidFill>
                <a:srgbClr val="9933FF"/>
              </a:solidFill>
              <a:latin typeface="Cambria" panose="02040503050406030204" pitchFamily="18" charset="0"/>
              <a:ea typeface="Cambria" panose="02040503050406030204" pitchFamily="18" charset="0"/>
            </a:endParaRPr>
          </a:p>
        </p:txBody>
      </p:sp>
      <p:sp>
        <p:nvSpPr>
          <p:cNvPr id="24" name="TextBox 23">
            <a:extLst>
              <a:ext uri="{FF2B5EF4-FFF2-40B4-BE49-F238E27FC236}">
                <a16:creationId xmlns:a16="http://schemas.microsoft.com/office/drawing/2014/main" id="{126769A2-28C0-45A9-ADA1-F487EAEC1B1B}"/>
              </a:ext>
            </a:extLst>
          </p:cNvPr>
          <p:cNvSpPr txBox="1"/>
          <p:nvPr/>
        </p:nvSpPr>
        <p:spPr>
          <a:xfrm>
            <a:off x="1115616" y="4289214"/>
            <a:ext cx="2160240" cy="369332"/>
          </a:xfrm>
          <a:prstGeom prst="rect">
            <a:avLst/>
          </a:prstGeom>
          <a:noFill/>
        </p:spPr>
        <p:txBody>
          <a:bodyPr wrap="square" rtlCol="0">
            <a:spAutoFit/>
          </a:bodyPr>
          <a:lstStyle/>
          <a:p>
            <a:r>
              <a:rPr lang="en-US" dirty="0">
                <a:highlight>
                  <a:srgbClr val="00FF00"/>
                </a:highlight>
                <a:latin typeface="Cambria" panose="02040503050406030204" pitchFamily="18" charset="0"/>
                <a:ea typeface="Cambria" panose="02040503050406030204" pitchFamily="18" charset="0"/>
              </a:rPr>
              <a:t>These are all taken</a:t>
            </a:r>
            <a:r>
              <a:rPr lang="lv-LV" dirty="0">
                <a:highlight>
                  <a:srgbClr val="00FF00"/>
                </a:highlight>
                <a:latin typeface="Cambria" panose="02040503050406030204" pitchFamily="18" charset="0"/>
                <a:ea typeface="Cambria" panose="02040503050406030204" pitchFamily="18" charset="0"/>
              </a:rPr>
              <a:t>:</a:t>
            </a:r>
            <a:endParaRPr lang="en-US" dirty="0">
              <a:highlight>
                <a:srgbClr val="00FF00"/>
              </a:highlight>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857885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AD160-5A80-443D-B711-FFF119452E7E}"/>
              </a:ext>
            </a:extLst>
          </p:cNvPr>
          <p:cNvSpPr>
            <a:spLocks noGrp="1"/>
          </p:cNvSpPr>
          <p:nvPr>
            <p:ph type="title"/>
          </p:nvPr>
        </p:nvSpPr>
        <p:spPr/>
        <p:txBody>
          <a:bodyPr/>
          <a:lstStyle/>
          <a:p>
            <a:r>
              <a:rPr lang="lv-LV" dirty="0" err="1">
                <a:latin typeface="Cambria" panose="02040503050406030204" pitchFamily="18" charset="0"/>
                <a:ea typeface="Cambria" panose="02040503050406030204" pitchFamily="18" charset="0"/>
              </a:rPr>
              <a:t>Gender</a:t>
            </a:r>
            <a:r>
              <a:rPr lang="lv-LV" dirty="0">
                <a:latin typeface="Cambria" panose="02040503050406030204" pitchFamily="18" charset="0"/>
                <a:ea typeface="Cambria" panose="02040503050406030204" pitchFamily="18" charset="0"/>
              </a:rPr>
              <a:t> </a:t>
            </a:r>
            <a:r>
              <a:rPr lang="lv-LV" dirty="0" err="1">
                <a:latin typeface="Cambria" panose="02040503050406030204" pitchFamily="18" charset="0"/>
                <a:ea typeface="Cambria" panose="02040503050406030204" pitchFamily="18" charset="0"/>
              </a:rPr>
              <a:t>Equality</a:t>
            </a:r>
            <a:r>
              <a:rPr lang="lv-LV" dirty="0">
                <a:latin typeface="Cambria" panose="02040503050406030204" pitchFamily="18" charset="0"/>
                <a:ea typeface="Cambria" panose="02040503050406030204" pitchFamily="18" charset="0"/>
              </a:rPr>
              <a:t> </a:t>
            </a:r>
            <a:r>
              <a:rPr lang="lv-LV" dirty="0" err="1">
                <a:latin typeface="Cambria" panose="02040503050406030204" pitchFamily="18" charset="0"/>
                <a:ea typeface="Cambria" panose="02040503050406030204" pitchFamily="18" charset="0"/>
              </a:rPr>
              <a:t>Plan</a:t>
            </a:r>
            <a:endParaRPr lang="lv-LV" dirty="0">
              <a:latin typeface="Cambria" panose="02040503050406030204" pitchFamily="18" charset="0"/>
              <a:ea typeface="Cambria" panose="02040503050406030204" pitchFamily="18" charset="0"/>
            </a:endParaRPr>
          </a:p>
        </p:txBody>
      </p:sp>
      <p:sp>
        <p:nvSpPr>
          <p:cNvPr id="4" name="TextBox 3">
            <a:extLst>
              <a:ext uri="{FF2B5EF4-FFF2-40B4-BE49-F238E27FC236}">
                <a16:creationId xmlns:a16="http://schemas.microsoft.com/office/drawing/2014/main" id="{FEEB3A53-4EA1-47CA-992B-434428E4F6DE}"/>
              </a:ext>
            </a:extLst>
          </p:cNvPr>
          <p:cNvSpPr txBox="1"/>
          <p:nvPr/>
        </p:nvSpPr>
        <p:spPr>
          <a:xfrm>
            <a:off x="457200" y="6526949"/>
            <a:ext cx="7499176" cy="276999"/>
          </a:xfrm>
          <a:prstGeom prst="rect">
            <a:avLst/>
          </a:prstGeom>
          <a:noFill/>
        </p:spPr>
        <p:txBody>
          <a:bodyPr wrap="square" rtlCol="0">
            <a:spAutoFit/>
          </a:bodyPr>
          <a:lstStyle/>
          <a:p>
            <a:r>
              <a:rPr lang="lv-LV" sz="1200" dirty="0" err="1">
                <a:hlinkClick r:id="rId2">
                  <a:extLst>
                    <a:ext uri="{A12FA001-AC4F-418D-AE19-62706E023703}">
                      <ahyp:hlinkClr xmlns:ahyp="http://schemas.microsoft.com/office/drawing/2018/hyperlinkcolor" val="tx"/>
                    </a:ext>
                  </a:extLst>
                </a:hlinkClick>
              </a:rPr>
              <a:t>Read</a:t>
            </a:r>
            <a:r>
              <a:rPr lang="lv-LV" sz="1200" dirty="0">
                <a:hlinkClick r:id="rId2">
                  <a:extLst>
                    <a:ext uri="{A12FA001-AC4F-418D-AE19-62706E023703}">
                      <ahyp:hlinkClr xmlns:ahyp="http://schemas.microsoft.com/office/drawing/2018/hyperlinkcolor" val="tx"/>
                    </a:ext>
                  </a:extLst>
                </a:hlinkClick>
              </a:rPr>
              <a:t> </a:t>
            </a:r>
            <a:r>
              <a:rPr lang="lv-LV" sz="1200" dirty="0" err="1">
                <a:hlinkClick r:id="rId2">
                  <a:extLst>
                    <a:ext uri="{A12FA001-AC4F-418D-AE19-62706E023703}">
                      <ahyp:hlinkClr xmlns:ahyp="http://schemas.microsoft.com/office/drawing/2018/hyperlinkcolor" val="tx"/>
                    </a:ext>
                  </a:extLst>
                </a:hlinkClick>
              </a:rPr>
              <a:t>more</a:t>
            </a:r>
            <a:r>
              <a:rPr lang="lv-LV" sz="1200" dirty="0">
                <a:hlinkClick r:id="rId2">
                  <a:extLst>
                    <a:ext uri="{A12FA001-AC4F-418D-AE19-62706E023703}">
                      <ahyp:hlinkClr xmlns:ahyp="http://schemas.microsoft.com/office/drawing/2018/hyperlinkcolor" val="tx"/>
                    </a:ext>
                  </a:extLst>
                </a:hlinkClick>
              </a:rPr>
              <a:t>: </a:t>
            </a:r>
            <a:r>
              <a:rPr lang="lv-LV" sz="1200" dirty="0">
                <a:solidFill>
                  <a:srgbClr val="0000FF"/>
                </a:solidFill>
                <a:hlinkClick r:id="rId2">
                  <a:extLst>
                    <a:ext uri="{A12FA001-AC4F-418D-AE19-62706E023703}">
                      <ahyp:hlinkClr xmlns:ahyp="http://schemas.microsoft.com/office/drawing/2018/hyperlinkcolor" val="tx"/>
                    </a:ext>
                  </a:extLst>
                </a:hlinkClick>
              </a:rPr>
              <a:t>https://ec.europa.eu/info/research-and-innovation/strategy/gender-equality-research-and-innovation_en</a:t>
            </a:r>
            <a:r>
              <a:rPr lang="lv-LV" sz="1200" dirty="0"/>
              <a:t> </a:t>
            </a:r>
          </a:p>
        </p:txBody>
      </p:sp>
      <p:sp>
        <p:nvSpPr>
          <p:cNvPr id="6" name="TextBox 5">
            <a:extLst>
              <a:ext uri="{FF2B5EF4-FFF2-40B4-BE49-F238E27FC236}">
                <a16:creationId xmlns:a16="http://schemas.microsoft.com/office/drawing/2014/main" id="{0BC6E7E1-9054-4D98-B925-8619DF68B677}"/>
              </a:ext>
            </a:extLst>
          </p:cNvPr>
          <p:cNvSpPr txBox="1"/>
          <p:nvPr/>
        </p:nvSpPr>
        <p:spPr>
          <a:xfrm>
            <a:off x="611561" y="5537435"/>
            <a:ext cx="7992888" cy="877163"/>
          </a:xfrm>
          <a:prstGeom prst="rect">
            <a:avLst/>
          </a:prstGeom>
          <a:noFill/>
        </p:spPr>
        <p:txBody>
          <a:bodyPr wrap="square">
            <a:spAutoFit/>
          </a:bodyPr>
          <a:lstStyle/>
          <a:p>
            <a:r>
              <a:rPr lang="en-US" sz="1700" b="0" i="0" dirty="0">
                <a:solidFill>
                  <a:srgbClr val="002060"/>
                </a:solidFill>
                <a:effectLst/>
                <a:latin typeface="Cambria" panose="02040503050406030204" pitchFamily="18" charset="0"/>
                <a:ea typeface="Cambria" panose="02040503050406030204" pitchFamily="18" charset="0"/>
              </a:rPr>
              <a:t>For calls </a:t>
            </a:r>
            <a:r>
              <a:rPr lang="en-US" sz="1700" i="0" dirty="0">
                <a:solidFill>
                  <a:srgbClr val="002060"/>
                </a:solidFill>
                <a:effectLst/>
                <a:latin typeface="Cambria" panose="02040503050406030204" pitchFamily="18" charset="0"/>
                <a:ea typeface="Cambria" panose="02040503050406030204" pitchFamily="18" charset="0"/>
              </a:rPr>
              <a:t>with </a:t>
            </a:r>
            <a:r>
              <a:rPr lang="en-US" sz="1700" i="0" dirty="0">
                <a:solidFill>
                  <a:srgbClr val="002060"/>
                </a:solidFill>
                <a:effectLst/>
                <a:highlight>
                  <a:srgbClr val="00FF00"/>
                </a:highlight>
                <a:latin typeface="Cambria" panose="02040503050406030204" pitchFamily="18" charset="0"/>
                <a:ea typeface="Cambria" panose="02040503050406030204" pitchFamily="18" charset="0"/>
              </a:rPr>
              <a:t>deadlines in 2022 </a:t>
            </a:r>
            <a:r>
              <a:rPr lang="en-US" sz="1700" i="0" dirty="0">
                <a:solidFill>
                  <a:srgbClr val="002060"/>
                </a:solidFill>
                <a:effectLst/>
                <a:latin typeface="Cambria" panose="02040503050406030204" pitchFamily="18" charset="0"/>
                <a:ea typeface="Cambria" panose="02040503050406030204" pitchFamily="18" charset="0"/>
              </a:rPr>
              <a:t>and onwards, having a Gender Equality Plan (GEP) will be an </a:t>
            </a:r>
            <a:r>
              <a:rPr lang="en-US" sz="1700" i="0" dirty="0">
                <a:solidFill>
                  <a:srgbClr val="002060"/>
                </a:solidFill>
                <a:effectLst/>
                <a:highlight>
                  <a:srgbClr val="00FF00"/>
                </a:highlight>
                <a:latin typeface="Cambria" panose="02040503050406030204" pitchFamily="18" charset="0"/>
                <a:ea typeface="Cambria" panose="02040503050406030204" pitchFamily="18" charset="0"/>
              </a:rPr>
              <a:t>eligibility criterion </a:t>
            </a:r>
            <a:r>
              <a:rPr lang="en-US" sz="1700" i="0" dirty="0">
                <a:solidFill>
                  <a:srgbClr val="002060"/>
                </a:solidFill>
                <a:effectLst/>
                <a:latin typeface="Cambria" panose="02040503050406030204" pitchFamily="18" charset="0"/>
                <a:ea typeface="Cambria" panose="02040503050406030204" pitchFamily="18" charset="0"/>
              </a:rPr>
              <a:t>for </a:t>
            </a:r>
            <a:r>
              <a:rPr lang="en-US" sz="1700" b="0" i="0" dirty="0">
                <a:solidFill>
                  <a:srgbClr val="002060"/>
                </a:solidFill>
                <a:effectLst/>
                <a:latin typeface="Cambria" panose="02040503050406030204" pitchFamily="18" charset="0"/>
                <a:ea typeface="Cambria" panose="02040503050406030204" pitchFamily="18" charset="0"/>
              </a:rPr>
              <a:t>all public bodies, higher education institutions and research </a:t>
            </a:r>
            <a:r>
              <a:rPr lang="en-US" sz="1700" b="0" i="0" dirty="0" err="1">
                <a:solidFill>
                  <a:srgbClr val="002060"/>
                </a:solidFill>
                <a:effectLst/>
                <a:latin typeface="Cambria" panose="02040503050406030204" pitchFamily="18" charset="0"/>
                <a:ea typeface="Cambria" panose="02040503050406030204" pitchFamily="18" charset="0"/>
              </a:rPr>
              <a:t>organisations</a:t>
            </a:r>
            <a:r>
              <a:rPr lang="en-US" sz="1700" b="0" i="0" dirty="0">
                <a:solidFill>
                  <a:srgbClr val="002060"/>
                </a:solidFill>
                <a:effectLst/>
                <a:latin typeface="Cambria" panose="02040503050406030204" pitchFamily="18" charset="0"/>
                <a:ea typeface="Cambria" panose="02040503050406030204" pitchFamily="18" charset="0"/>
              </a:rPr>
              <a:t> wishing to participate in Horizon Europe</a:t>
            </a:r>
            <a:r>
              <a:rPr lang="lv-LV" sz="1700" b="0" i="0" dirty="0">
                <a:solidFill>
                  <a:srgbClr val="002060"/>
                </a:solidFill>
                <a:effectLst/>
                <a:latin typeface="Cambria" panose="02040503050406030204" pitchFamily="18" charset="0"/>
                <a:ea typeface="Cambria" panose="02040503050406030204" pitchFamily="18" charset="0"/>
              </a:rPr>
              <a:t>. </a:t>
            </a:r>
            <a:endParaRPr lang="lv-LV" sz="1700" dirty="0">
              <a:solidFill>
                <a:srgbClr val="002060"/>
              </a:solidFill>
              <a:latin typeface="Cambria" panose="02040503050406030204" pitchFamily="18" charset="0"/>
              <a:ea typeface="Cambria" panose="02040503050406030204" pitchFamily="18" charset="0"/>
            </a:endParaRPr>
          </a:p>
        </p:txBody>
      </p:sp>
      <p:pic>
        <p:nvPicPr>
          <p:cNvPr id="8" name="Picture 7">
            <a:extLst>
              <a:ext uri="{FF2B5EF4-FFF2-40B4-BE49-F238E27FC236}">
                <a16:creationId xmlns:a16="http://schemas.microsoft.com/office/drawing/2014/main" id="{70244819-CD48-40AF-BBB5-57D5886FA72D}"/>
              </a:ext>
            </a:extLst>
          </p:cNvPr>
          <p:cNvPicPr>
            <a:picLocks noChangeAspect="1"/>
          </p:cNvPicPr>
          <p:nvPr/>
        </p:nvPicPr>
        <p:blipFill rotWithShape="1">
          <a:blip r:embed="rId3"/>
          <a:srcRect l="13339" t="16237" r="18500" b="4494"/>
          <a:stretch/>
        </p:blipFill>
        <p:spPr>
          <a:xfrm>
            <a:off x="611560" y="1056257"/>
            <a:ext cx="7200800" cy="4492458"/>
          </a:xfrm>
          <a:prstGeom prst="rect">
            <a:avLst/>
          </a:prstGeom>
        </p:spPr>
      </p:pic>
    </p:spTree>
    <p:extLst>
      <p:ext uri="{BB962C8B-B14F-4D97-AF65-F5344CB8AC3E}">
        <p14:creationId xmlns:p14="http://schemas.microsoft.com/office/powerpoint/2010/main" val="3657086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35E0F-8DB4-420F-A13C-924B104585D5}"/>
              </a:ext>
            </a:extLst>
          </p:cNvPr>
          <p:cNvSpPr>
            <a:spLocks noGrp="1"/>
          </p:cNvSpPr>
          <p:nvPr>
            <p:ph type="title"/>
          </p:nvPr>
        </p:nvSpPr>
        <p:spPr/>
        <p:txBody>
          <a:bodyPr>
            <a:normAutofit/>
          </a:bodyPr>
          <a:lstStyle/>
          <a:p>
            <a:r>
              <a:rPr lang="lv-LV" dirty="0" err="1">
                <a:latin typeface="Cambria" panose="02040503050406030204" pitchFamily="18" charset="0"/>
                <a:ea typeface="Cambria" panose="02040503050406030204" pitchFamily="18" charset="0"/>
              </a:rPr>
              <a:t>Part</a:t>
            </a:r>
            <a:r>
              <a:rPr lang="lv-LV" dirty="0">
                <a:latin typeface="Cambria" panose="02040503050406030204" pitchFamily="18" charset="0"/>
                <a:ea typeface="Cambria" panose="02040503050406030204" pitchFamily="18" charset="0"/>
              </a:rPr>
              <a:t> B1</a:t>
            </a:r>
            <a:endParaRPr lang="lv-LV" u="sng"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a16="http://schemas.microsoft.com/office/drawing/2014/main" id="{2D85FA62-AA93-485D-96F9-FA991450EA92}"/>
              </a:ext>
            </a:extLst>
          </p:cNvPr>
          <p:cNvSpPr>
            <a:spLocks noGrp="1"/>
          </p:cNvSpPr>
          <p:nvPr>
            <p:ph idx="1"/>
          </p:nvPr>
        </p:nvSpPr>
        <p:spPr>
          <a:xfrm>
            <a:off x="539552" y="1340768"/>
            <a:ext cx="8147248" cy="5328592"/>
          </a:xfrm>
        </p:spPr>
        <p:txBody>
          <a:bodyPr>
            <a:normAutofit fontScale="77500" lnSpcReduction="20000"/>
          </a:bodyPr>
          <a:lstStyle/>
          <a:p>
            <a:pPr marL="0" indent="0">
              <a:buNone/>
            </a:pPr>
            <a:r>
              <a:rPr lang="lv-LV" sz="2600" dirty="0">
                <a:solidFill>
                  <a:srgbClr val="002060"/>
                </a:solidFill>
                <a:highlight>
                  <a:srgbClr val="00FF00"/>
                </a:highlight>
                <a:ea typeface="Cambria" panose="02040503050406030204" pitchFamily="18" charset="0"/>
              </a:rPr>
              <a:t>#EXCELLENCE</a:t>
            </a:r>
          </a:p>
          <a:p>
            <a:pPr marL="0" indent="0">
              <a:buNone/>
            </a:pPr>
            <a:endParaRPr lang="lv-LV" sz="1800" b="0" i="0" u="none" strike="noStrike" baseline="0" dirty="0">
              <a:latin typeface="Calibri" panose="020F0502020204030204" pitchFamily="34" charset="0"/>
            </a:endParaRPr>
          </a:p>
          <a:p>
            <a:r>
              <a:rPr lang="en-US" sz="2300" b="0" i="0" u="none" strike="noStrike" baseline="0" dirty="0">
                <a:solidFill>
                  <a:srgbClr val="002060"/>
                </a:solidFill>
                <a:ea typeface="Cambria" panose="02040503050406030204" pitchFamily="18" charset="0"/>
              </a:rPr>
              <a:t>Quality and pertinence of the project’s </a:t>
            </a:r>
            <a:r>
              <a:rPr lang="en-US" sz="2300" i="0" u="none" strike="noStrike" baseline="0" dirty="0">
                <a:solidFill>
                  <a:srgbClr val="002060"/>
                </a:solidFill>
                <a:ea typeface="Cambria" panose="02040503050406030204" pitchFamily="18" charset="0"/>
              </a:rPr>
              <a:t>research and innovation objectives </a:t>
            </a:r>
            <a:r>
              <a:rPr lang="en-US" sz="2300" b="0" i="0" u="none" strike="noStrike" baseline="0" dirty="0">
                <a:solidFill>
                  <a:srgbClr val="002060"/>
                </a:solidFill>
                <a:ea typeface="Cambria" panose="02040503050406030204" pitchFamily="18" charset="0"/>
              </a:rPr>
              <a:t>(and the extent to which they are ambitious, and go beyond the state of the art) </a:t>
            </a:r>
            <a:r>
              <a:rPr lang="en-US" sz="2300" i="0" u="none" strike="noStrike" baseline="0" dirty="0">
                <a:solidFill>
                  <a:srgbClr val="002060"/>
                </a:solidFill>
                <a:ea typeface="Cambria" panose="02040503050406030204" pitchFamily="18" charset="0"/>
              </a:rPr>
              <a:t>	</a:t>
            </a:r>
          </a:p>
          <a:p>
            <a:r>
              <a:rPr lang="en-US" sz="2300" i="0" u="none" strike="noStrike" baseline="0" dirty="0">
                <a:solidFill>
                  <a:srgbClr val="002060"/>
                </a:solidFill>
                <a:ea typeface="Cambria" panose="02040503050406030204" pitchFamily="18" charset="0"/>
              </a:rPr>
              <a:t>Soundness of the proposed methodology</a:t>
            </a:r>
            <a:r>
              <a:rPr lang="en-US" sz="2300" b="0" i="0" u="none" strike="noStrike" baseline="0" dirty="0">
                <a:solidFill>
                  <a:srgbClr val="002060"/>
                </a:solidFill>
                <a:ea typeface="Cambria" panose="02040503050406030204" pitchFamily="18" charset="0"/>
              </a:rPr>
              <a:t>, including </a:t>
            </a:r>
            <a:endParaRPr lang="lv-LV" sz="2300" b="0" i="0" u="none" strike="noStrike" baseline="0" dirty="0">
              <a:solidFill>
                <a:srgbClr val="002060"/>
              </a:solidFill>
              <a:ea typeface="Cambria" panose="02040503050406030204" pitchFamily="18" charset="0"/>
            </a:endParaRPr>
          </a:p>
          <a:p>
            <a:pPr lvl="1"/>
            <a:r>
              <a:rPr lang="en-US" sz="2300" b="0" i="0" u="none" strike="noStrike" baseline="0" dirty="0">
                <a:solidFill>
                  <a:srgbClr val="002060"/>
                </a:solidFill>
                <a:ea typeface="Cambria" panose="02040503050406030204" pitchFamily="18" charset="0"/>
              </a:rPr>
              <a:t>the underlying concepts, models, assumptions, interdisciplinary approaches, </a:t>
            </a:r>
            <a:endParaRPr lang="lv-LV" sz="2300" b="0" i="0" u="none" strike="noStrike" baseline="0" dirty="0">
              <a:solidFill>
                <a:srgbClr val="002060"/>
              </a:solidFill>
              <a:ea typeface="Cambria" panose="02040503050406030204" pitchFamily="18" charset="0"/>
            </a:endParaRPr>
          </a:p>
          <a:p>
            <a:pPr lvl="1"/>
            <a:r>
              <a:rPr lang="en-US" sz="2300" b="0" i="0" u="none" strike="noStrike" baseline="0" dirty="0">
                <a:solidFill>
                  <a:srgbClr val="002060"/>
                </a:solidFill>
                <a:ea typeface="Cambria" panose="02040503050406030204" pitchFamily="18" charset="0"/>
              </a:rPr>
              <a:t>appropriate consideration of the gender dimension in research and innovation content, </a:t>
            </a:r>
            <a:endParaRPr lang="lv-LV" sz="2300" b="0" i="0" u="none" strike="noStrike" baseline="0" dirty="0">
              <a:solidFill>
                <a:srgbClr val="002060"/>
              </a:solidFill>
              <a:ea typeface="Cambria" panose="02040503050406030204" pitchFamily="18" charset="0"/>
            </a:endParaRPr>
          </a:p>
          <a:p>
            <a:pPr lvl="1"/>
            <a:r>
              <a:rPr lang="en-US" sz="2300" b="0" i="0" u="none" strike="noStrike" baseline="0" dirty="0">
                <a:solidFill>
                  <a:srgbClr val="002060"/>
                </a:solidFill>
                <a:ea typeface="Cambria" panose="02040503050406030204" pitchFamily="18" charset="0"/>
              </a:rPr>
              <a:t>and the quality of open science practices, including sharing and management of research outputs and engagement of citizens, civil society and end users where appropriate. </a:t>
            </a:r>
            <a:endParaRPr lang="lv-LV" sz="2300" b="0" i="0" u="none" strike="noStrike" baseline="0" dirty="0">
              <a:solidFill>
                <a:srgbClr val="002060"/>
              </a:solidFill>
              <a:ea typeface="Cambria" panose="02040503050406030204" pitchFamily="18" charset="0"/>
            </a:endParaRPr>
          </a:p>
          <a:p>
            <a:r>
              <a:rPr lang="en-US" sz="2300" b="0" i="0" u="none" strike="noStrike" baseline="0" dirty="0">
                <a:solidFill>
                  <a:srgbClr val="002060"/>
                </a:solidFill>
                <a:ea typeface="Cambria" panose="02040503050406030204" pitchFamily="18" charset="0"/>
              </a:rPr>
              <a:t>Quality of the </a:t>
            </a:r>
            <a:r>
              <a:rPr lang="en-US" sz="2300" i="0" u="none" strike="noStrike" baseline="0" dirty="0">
                <a:solidFill>
                  <a:srgbClr val="002060"/>
                </a:solidFill>
                <a:ea typeface="Cambria" panose="02040503050406030204" pitchFamily="18" charset="0"/>
              </a:rPr>
              <a:t>supervision, training </a:t>
            </a:r>
            <a:r>
              <a:rPr lang="en-US" sz="2300" b="0" i="0" u="none" strike="noStrike" baseline="0" dirty="0">
                <a:solidFill>
                  <a:srgbClr val="002060"/>
                </a:solidFill>
                <a:ea typeface="Cambria" panose="02040503050406030204" pitchFamily="18" charset="0"/>
              </a:rPr>
              <a:t>and of </a:t>
            </a:r>
            <a:r>
              <a:rPr lang="en-US" sz="2300" i="0" u="none" strike="noStrike" baseline="0" dirty="0">
                <a:solidFill>
                  <a:srgbClr val="002060"/>
                </a:solidFill>
                <a:ea typeface="Cambria" panose="02040503050406030204" pitchFamily="18" charset="0"/>
              </a:rPr>
              <a:t>the two-way transfer of knowledge</a:t>
            </a:r>
            <a:r>
              <a:rPr lang="en-US" sz="2300" b="0" i="0" u="none" strike="noStrike" baseline="0" dirty="0">
                <a:solidFill>
                  <a:srgbClr val="002060"/>
                </a:solidFill>
                <a:ea typeface="Cambria" panose="02040503050406030204" pitchFamily="18" charset="0"/>
              </a:rPr>
              <a:t> between the researcher and the host 	</a:t>
            </a:r>
            <a:endParaRPr lang="lv-LV" sz="2300" b="0" i="0" u="none" strike="noStrike" baseline="0" dirty="0">
              <a:solidFill>
                <a:srgbClr val="002060"/>
              </a:solidFill>
              <a:ea typeface="Cambria" panose="02040503050406030204" pitchFamily="18" charset="0"/>
            </a:endParaRPr>
          </a:p>
          <a:p>
            <a:r>
              <a:rPr lang="en-US" sz="2300" b="0" i="0" u="none" strike="noStrike" baseline="0" dirty="0">
                <a:solidFill>
                  <a:srgbClr val="002060"/>
                </a:solidFill>
                <a:ea typeface="Cambria" panose="02040503050406030204" pitchFamily="18" charset="0"/>
              </a:rPr>
              <a:t>Quality and appropriateness of the researcher’s </a:t>
            </a:r>
            <a:r>
              <a:rPr lang="en-US" sz="2300" i="0" u="none" strike="noStrike" baseline="0" dirty="0">
                <a:solidFill>
                  <a:srgbClr val="002060"/>
                </a:solidFill>
                <a:ea typeface="Cambria" panose="02040503050406030204" pitchFamily="18" charset="0"/>
              </a:rPr>
              <a:t>professional experience, competences and skills</a:t>
            </a:r>
            <a:r>
              <a:rPr lang="lv-LV" sz="2300" i="0" u="none" strike="noStrike" baseline="0" dirty="0">
                <a:solidFill>
                  <a:srgbClr val="002060"/>
                </a:solidFill>
                <a:ea typeface="Cambria" panose="02040503050406030204" pitchFamily="18" charset="0"/>
              </a:rPr>
              <a:t>.</a:t>
            </a:r>
            <a:r>
              <a:rPr lang="en-US" sz="2300" i="0" u="none" strike="noStrike" baseline="0" dirty="0">
                <a:solidFill>
                  <a:srgbClr val="002060"/>
                </a:solidFill>
                <a:ea typeface="Cambria" panose="02040503050406030204" pitchFamily="18" charset="0"/>
              </a:rPr>
              <a:t>	</a:t>
            </a:r>
          </a:p>
          <a:p>
            <a:pPr marL="0" indent="0">
              <a:buNone/>
            </a:pPr>
            <a:r>
              <a:rPr lang="lv-LV" sz="1800" b="0" i="0" u="none" strike="noStrike" baseline="0" dirty="0">
                <a:solidFill>
                  <a:srgbClr val="000000"/>
                </a:solidFill>
                <a:latin typeface="Calibri" panose="020F0502020204030204" pitchFamily="34" charset="0"/>
              </a:rPr>
              <a:t>	</a:t>
            </a:r>
            <a:endParaRPr lang="lv-LV" sz="1800" b="0" i="0" u="none" strike="noStrike" baseline="0" dirty="0">
              <a:ea typeface="Cambria" panose="02040503050406030204" pitchFamily="18" charset="0"/>
            </a:endParaRPr>
          </a:p>
          <a:p>
            <a:pPr marL="0" indent="0">
              <a:buNone/>
            </a:pPr>
            <a:endParaRPr lang="lv-LV" b="0" dirty="0">
              <a:ea typeface="Cambria" panose="02040503050406030204" pitchFamily="18" charset="0"/>
            </a:endParaRPr>
          </a:p>
          <a:p>
            <a:pPr marL="0" indent="0">
              <a:buNone/>
            </a:pPr>
            <a:r>
              <a:rPr lang="lv-LV" sz="1800" b="0" i="0" u="none" strike="noStrike" baseline="0" dirty="0">
                <a:ea typeface="Cambria" panose="02040503050406030204" pitchFamily="18" charset="0"/>
              </a:rPr>
              <a:t>50% </a:t>
            </a:r>
            <a:r>
              <a:rPr lang="lv-LV" sz="1800" b="0" i="0" u="none" strike="noStrike" baseline="0" dirty="0" err="1">
                <a:ea typeface="Cambria" panose="02040503050406030204" pitchFamily="18" charset="0"/>
              </a:rPr>
              <a:t>of</a:t>
            </a:r>
            <a:r>
              <a:rPr lang="lv-LV" sz="1800" b="0" i="0" u="none" strike="noStrike" baseline="0" dirty="0">
                <a:ea typeface="Cambria" panose="02040503050406030204" pitchFamily="18" charset="0"/>
              </a:rPr>
              <a:t> </a:t>
            </a:r>
            <a:r>
              <a:rPr lang="lv-LV" sz="1800" b="0" i="0" u="none" strike="noStrike" baseline="0" dirty="0" err="1">
                <a:ea typeface="Cambria" panose="02040503050406030204" pitchFamily="18" charset="0"/>
              </a:rPr>
              <a:t>the</a:t>
            </a:r>
            <a:r>
              <a:rPr lang="lv-LV" sz="1800" b="0" i="0" u="none" strike="noStrike" baseline="0" dirty="0">
                <a:ea typeface="Cambria" panose="02040503050406030204" pitchFamily="18" charset="0"/>
              </a:rPr>
              <a:t> </a:t>
            </a:r>
            <a:r>
              <a:rPr lang="lv-LV" sz="1800" b="0" i="0" u="none" strike="noStrike" baseline="0" dirty="0" err="1">
                <a:ea typeface="Cambria" panose="02040503050406030204" pitchFamily="18" charset="0"/>
              </a:rPr>
              <a:t>final</a:t>
            </a:r>
            <a:r>
              <a:rPr lang="lv-LV" sz="1800" b="0" i="0" u="none" strike="noStrike" baseline="0" dirty="0">
                <a:ea typeface="Cambria" panose="02040503050406030204" pitchFamily="18" charset="0"/>
              </a:rPr>
              <a:t> </a:t>
            </a:r>
            <a:r>
              <a:rPr lang="lv-LV" sz="1800" b="0" i="0" u="none" strike="noStrike" baseline="0" dirty="0" err="1">
                <a:ea typeface="Cambria" panose="02040503050406030204" pitchFamily="18" charset="0"/>
              </a:rPr>
              <a:t>score</a:t>
            </a:r>
            <a:r>
              <a:rPr lang="lv-LV" sz="1800" b="0" i="0" u="none" strike="noStrike" baseline="0" dirty="0">
                <a:ea typeface="Cambria" panose="02040503050406030204" pitchFamily="18" charset="0"/>
              </a:rPr>
              <a:t>  </a:t>
            </a:r>
          </a:p>
          <a:p>
            <a:endParaRPr lang="lv-LV" sz="1800" b="0" i="0" u="none" strike="noStrike" baseline="0" dirty="0">
              <a:ea typeface="Cambria" panose="02040503050406030204" pitchFamily="18" charset="0"/>
            </a:endParaRPr>
          </a:p>
          <a:p>
            <a:pPr marL="0" indent="0">
              <a:buNone/>
            </a:pPr>
            <a:r>
              <a:rPr lang="en-US" sz="1800" b="0" i="0" u="none" strike="noStrike" baseline="0" dirty="0">
                <a:ea typeface="Cambria" panose="02040503050406030204" pitchFamily="18" charset="0"/>
              </a:rPr>
              <a:t>EXCELLENCE: research, training, supervision, researcher</a:t>
            </a:r>
          </a:p>
          <a:p>
            <a:pPr marL="0" indent="0">
              <a:buNone/>
            </a:pPr>
            <a:endParaRPr lang="lv-LV" sz="1800" b="0" i="0" u="none" strike="noStrike" baseline="0" dirty="0">
              <a:ea typeface="Cambria" panose="02040503050406030204" pitchFamily="18" charset="0"/>
            </a:endParaRPr>
          </a:p>
          <a:p>
            <a:endParaRPr lang="en-US" sz="1800" b="0" i="0" u="none" strike="noStrike" baseline="0" dirty="0">
              <a:ea typeface="Cambria" panose="02040503050406030204" pitchFamily="18" charset="0"/>
            </a:endParaRPr>
          </a:p>
          <a:p>
            <a:pPr marL="0" indent="0">
              <a:buNone/>
            </a:pPr>
            <a:endParaRPr lang="lv-LV" dirty="0"/>
          </a:p>
        </p:txBody>
      </p:sp>
      <p:sp>
        <p:nvSpPr>
          <p:cNvPr id="5" name="TextBox 4">
            <a:extLst>
              <a:ext uri="{FF2B5EF4-FFF2-40B4-BE49-F238E27FC236}">
                <a16:creationId xmlns:a16="http://schemas.microsoft.com/office/drawing/2014/main" id="{11DF3AB5-02C5-4849-9699-1C80EC4B1DEB}"/>
              </a:ext>
            </a:extLst>
          </p:cNvPr>
          <p:cNvSpPr txBox="1"/>
          <p:nvPr/>
        </p:nvSpPr>
        <p:spPr>
          <a:xfrm>
            <a:off x="5364088" y="6300028"/>
            <a:ext cx="4572000" cy="369332"/>
          </a:xfrm>
          <a:prstGeom prst="rect">
            <a:avLst/>
          </a:prstGeom>
          <a:noFill/>
        </p:spPr>
        <p:txBody>
          <a:bodyPr wrap="square">
            <a:spAutoFit/>
          </a:bodyPr>
          <a:lstStyle/>
          <a:p>
            <a:r>
              <a:rPr lang="es-ES" b="1" u="sng" dirty="0" err="1">
                <a:solidFill>
                  <a:schemeClr val="tx2"/>
                </a:solidFill>
                <a:highlight>
                  <a:srgbClr val="00FF00"/>
                </a:highlight>
              </a:rPr>
              <a:t>Download</a:t>
            </a:r>
            <a:r>
              <a:rPr lang="es-ES" b="1" u="sng" dirty="0">
                <a:solidFill>
                  <a:schemeClr val="tx2"/>
                </a:solidFill>
                <a:highlight>
                  <a:srgbClr val="00FF00"/>
                </a:highlight>
              </a:rPr>
              <a:t> </a:t>
            </a:r>
            <a:r>
              <a:rPr lang="es-ES" b="1" u="sng" dirty="0" err="1">
                <a:solidFill>
                  <a:schemeClr val="tx2"/>
                </a:solidFill>
                <a:highlight>
                  <a:srgbClr val="00FF00"/>
                </a:highlight>
              </a:rPr>
              <a:t>the</a:t>
            </a:r>
            <a:r>
              <a:rPr lang="es-ES" b="1" u="sng" dirty="0">
                <a:solidFill>
                  <a:schemeClr val="tx2"/>
                </a:solidFill>
                <a:highlight>
                  <a:srgbClr val="00FF00"/>
                </a:highlight>
              </a:rPr>
              <a:t> </a:t>
            </a:r>
            <a:r>
              <a:rPr lang="es-ES" b="1" u="sng" dirty="0" err="1">
                <a:solidFill>
                  <a:schemeClr val="tx2"/>
                </a:solidFill>
                <a:highlight>
                  <a:srgbClr val="00FF00"/>
                </a:highlight>
              </a:rPr>
              <a:t>template</a:t>
            </a:r>
            <a:r>
              <a:rPr lang="es-ES" b="1" u="sng" dirty="0">
                <a:solidFill>
                  <a:schemeClr val="tx2"/>
                </a:solidFill>
                <a:highlight>
                  <a:srgbClr val="00FF00"/>
                </a:highlight>
              </a:rPr>
              <a:t> and </a:t>
            </a:r>
            <a:r>
              <a:rPr lang="es-ES" b="1" u="sng" dirty="0" err="1">
                <a:solidFill>
                  <a:schemeClr val="tx2"/>
                </a:solidFill>
                <a:highlight>
                  <a:srgbClr val="00FF00"/>
                </a:highlight>
              </a:rPr>
              <a:t>follow</a:t>
            </a:r>
            <a:r>
              <a:rPr lang="es-ES" b="1" u="sng" dirty="0">
                <a:solidFill>
                  <a:schemeClr val="tx2"/>
                </a:solidFill>
                <a:highlight>
                  <a:srgbClr val="00FF00"/>
                </a:highlight>
              </a:rPr>
              <a:t> </a:t>
            </a:r>
            <a:r>
              <a:rPr lang="es-ES" b="1" u="sng" dirty="0" err="1">
                <a:solidFill>
                  <a:schemeClr val="tx2"/>
                </a:solidFill>
                <a:highlight>
                  <a:srgbClr val="00FF00"/>
                </a:highlight>
              </a:rPr>
              <a:t>it!</a:t>
            </a:r>
            <a:endParaRPr lang="lv-LV" dirty="0">
              <a:highlight>
                <a:srgbClr val="00FF00"/>
              </a:highlight>
            </a:endParaRPr>
          </a:p>
        </p:txBody>
      </p:sp>
    </p:spTree>
    <p:extLst>
      <p:ext uri="{BB962C8B-B14F-4D97-AF65-F5344CB8AC3E}">
        <p14:creationId xmlns:p14="http://schemas.microsoft.com/office/powerpoint/2010/main" val="7839157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3BACC5-EAE0-44DB-8361-90904B775B97}"/>
              </a:ext>
            </a:extLst>
          </p:cNvPr>
          <p:cNvSpPr>
            <a:spLocks noGrp="1"/>
          </p:cNvSpPr>
          <p:nvPr>
            <p:ph type="title"/>
          </p:nvPr>
        </p:nvSpPr>
        <p:spPr/>
        <p:txBody>
          <a:bodyPr/>
          <a:lstStyle/>
          <a:p>
            <a:r>
              <a:rPr lang="lv-LV" dirty="0" err="1">
                <a:latin typeface="Cambria" panose="02040503050406030204" pitchFamily="18" charset="0"/>
                <a:ea typeface="Cambria" panose="02040503050406030204" pitchFamily="18" charset="0"/>
              </a:rPr>
              <a:t>Part</a:t>
            </a:r>
            <a:r>
              <a:rPr lang="lv-LV" dirty="0">
                <a:latin typeface="Cambria" panose="02040503050406030204" pitchFamily="18" charset="0"/>
                <a:ea typeface="Cambria" panose="02040503050406030204" pitchFamily="18" charset="0"/>
              </a:rPr>
              <a:t> B1</a:t>
            </a:r>
          </a:p>
        </p:txBody>
      </p:sp>
      <p:sp>
        <p:nvSpPr>
          <p:cNvPr id="3" name="Content Placeholder 2">
            <a:extLst>
              <a:ext uri="{FF2B5EF4-FFF2-40B4-BE49-F238E27FC236}">
                <a16:creationId xmlns:a16="http://schemas.microsoft.com/office/drawing/2014/main" id="{61CCDEA1-D440-4BA4-88F4-D0F89207DE36}"/>
              </a:ext>
            </a:extLst>
          </p:cNvPr>
          <p:cNvSpPr>
            <a:spLocks noGrp="1"/>
          </p:cNvSpPr>
          <p:nvPr>
            <p:ph idx="1"/>
          </p:nvPr>
        </p:nvSpPr>
        <p:spPr>
          <a:xfrm>
            <a:off x="611560" y="1412776"/>
            <a:ext cx="8229600" cy="4525963"/>
          </a:xfrm>
        </p:spPr>
        <p:txBody>
          <a:bodyPr>
            <a:normAutofit fontScale="85000" lnSpcReduction="20000"/>
          </a:bodyPr>
          <a:lstStyle/>
          <a:p>
            <a:pPr marL="0" indent="0" algn="l">
              <a:buNone/>
            </a:pPr>
            <a:r>
              <a:rPr lang="lv-LV" sz="2200" dirty="0">
                <a:highlight>
                  <a:srgbClr val="00FF00"/>
                </a:highlight>
                <a:ea typeface="Cambria" panose="02040503050406030204" pitchFamily="18" charset="0"/>
              </a:rPr>
              <a:t>#IMPACT  </a:t>
            </a:r>
            <a:r>
              <a:rPr lang="lv-LV" sz="2200" dirty="0">
                <a:solidFill>
                  <a:srgbClr val="FF0000"/>
                </a:solidFill>
                <a:ea typeface="Cambria" panose="02040503050406030204" pitchFamily="18" charset="0"/>
              </a:rPr>
              <a:t> </a:t>
            </a:r>
            <a:endParaRPr lang="lv-LV" sz="2200" b="0" i="0" u="none" strike="noStrike" baseline="0" dirty="0">
              <a:solidFill>
                <a:srgbClr val="FF0000"/>
              </a:solidFill>
              <a:ea typeface="Cambria" panose="02040503050406030204" pitchFamily="18" charset="0"/>
            </a:endParaRPr>
          </a:p>
          <a:p>
            <a:endParaRPr lang="lv-LV" sz="1800" b="0" i="0" u="none" strike="noStrike" baseline="0" dirty="0">
              <a:ea typeface="Cambria" panose="02040503050406030204" pitchFamily="18" charset="0"/>
            </a:endParaRPr>
          </a:p>
          <a:p>
            <a:pPr>
              <a:lnSpc>
                <a:spcPct val="110000"/>
              </a:lnSpc>
            </a:pPr>
            <a:endParaRPr lang="lv-LV" sz="1800" b="0" i="0" u="none" strike="noStrike" baseline="0" dirty="0">
              <a:solidFill>
                <a:srgbClr val="002060"/>
              </a:solidFill>
              <a:ea typeface="Cambria" panose="02040503050406030204" pitchFamily="18" charset="0"/>
            </a:endParaRPr>
          </a:p>
          <a:p>
            <a:pPr>
              <a:lnSpc>
                <a:spcPct val="110000"/>
              </a:lnSpc>
            </a:pPr>
            <a:r>
              <a:rPr lang="en-US" sz="2100" b="0" i="0" u="none" strike="noStrike" baseline="0" dirty="0">
                <a:solidFill>
                  <a:srgbClr val="002060"/>
                </a:solidFill>
                <a:ea typeface="Cambria" panose="02040503050406030204" pitchFamily="18" charset="0"/>
              </a:rPr>
              <a:t>Credibility of the measures to enhance the </a:t>
            </a:r>
            <a:r>
              <a:rPr lang="en-US" sz="2100" i="0" u="none" strike="noStrike" baseline="0" dirty="0">
                <a:solidFill>
                  <a:srgbClr val="002060"/>
                </a:solidFill>
                <a:ea typeface="Cambria" panose="02040503050406030204" pitchFamily="18" charset="0"/>
              </a:rPr>
              <a:t>career perspectives and employability</a:t>
            </a:r>
            <a:r>
              <a:rPr lang="en-US" sz="2100" b="0" i="0" u="none" strike="noStrike" baseline="0" dirty="0">
                <a:solidFill>
                  <a:srgbClr val="002060"/>
                </a:solidFill>
                <a:ea typeface="Cambria" panose="02040503050406030204" pitchFamily="18" charset="0"/>
              </a:rPr>
              <a:t> of the researcher and contribution to his/her skills development</a:t>
            </a:r>
            <a:r>
              <a:rPr lang="lv-LV" sz="2100" b="0" i="0" u="none" strike="noStrike" baseline="0" dirty="0">
                <a:solidFill>
                  <a:srgbClr val="002060"/>
                </a:solidFill>
                <a:ea typeface="Cambria" panose="02040503050406030204" pitchFamily="18" charset="0"/>
              </a:rPr>
              <a:t>.</a:t>
            </a:r>
          </a:p>
          <a:p>
            <a:pPr>
              <a:lnSpc>
                <a:spcPct val="110000"/>
              </a:lnSpc>
            </a:pPr>
            <a:r>
              <a:rPr lang="en-US" sz="2100" b="0" i="0" u="none" strike="noStrike" baseline="0" dirty="0">
                <a:solidFill>
                  <a:srgbClr val="002060"/>
                </a:solidFill>
                <a:ea typeface="Cambria" panose="02040503050406030204" pitchFamily="18" charset="0"/>
              </a:rPr>
              <a:t>Suitability and quality of the </a:t>
            </a:r>
            <a:r>
              <a:rPr lang="en-US" sz="2100" i="0" u="none" strike="noStrike" baseline="0" dirty="0">
                <a:solidFill>
                  <a:srgbClr val="002060"/>
                </a:solidFill>
                <a:ea typeface="Cambria" panose="02040503050406030204" pitchFamily="18" charset="0"/>
              </a:rPr>
              <a:t>measures to </a:t>
            </a:r>
            <a:r>
              <a:rPr lang="en-US" sz="2100" i="0" u="none" strike="noStrike" baseline="0" dirty="0" err="1">
                <a:solidFill>
                  <a:srgbClr val="002060"/>
                </a:solidFill>
                <a:ea typeface="Cambria" panose="02040503050406030204" pitchFamily="18" charset="0"/>
              </a:rPr>
              <a:t>maximise</a:t>
            </a:r>
            <a:r>
              <a:rPr lang="en-US" sz="2100" i="0" u="none" strike="noStrike" baseline="0" dirty="0">
                <a:solidFill>
                  <a:srgbClr val="002060"/>
                </a:solidFill>
                <a:ea typeface="Cambria" panose="02040503050406030204" pitchFamily="18" charset="0"/>
              </a:rPr>
              <a:t> expected outcomes and impacts</a:t>
            </a:r>
            <a:r>
              <a:rPr lang="en-US" sz="2100" b="0" i="0" u="none" strike="noStrike" baseline="0" dirty="0">
                <a:solidFill>
                  <a:srgbClr val="002060"/>
                </a:solidFill>
                <a:ea typeface="Cambria" panose="02040503050406030204" pitchFamily="18" charset="0"/>
              </a:rPr>
              <a:t>, as set out in the </a:t>
            </a:r>
            <a:r>
              <a:rPr lang="en-US" sz="2100" b="0" i="0" u="sng" strike="noStrike" baseline="0" dirty="0">
                <a:solidFill>
                  <a:srgbClr val="002060"/>
                </a:solidFill>
                <a:ea typeface="Cambria" panose="02040503050406030204" pitchFamily="18" charset="0"/>
              </a:rPr>
              <a:t>dissemination and exploitation plan</a:t>
            </a:r>
            <a:r>
              <a:rPr lang="en-US" sz="2100" b="0" i="0" u="none" strike="noStrike" baseline="0" dirty="0">
                <a:solidFill>
                  <a:srgbClr val="002060"/>
                </a:solidFill>
                <a:ea typeface="Cambria" panose="02040503050406030204" pitchFamily="18" charset="0"/>
              </a:rPr>
              <a:t>, including communication activities </a:t>
            </a:r>
            <a:endParaRPr lang="lv-LV" sz="2100" b="0" i="0" u="none" strike="noStrike" baseline="0" dirty="0">
              <a:solidFill>
                <a:srgbClr val="002060"/>
              </a:solidFill>
              <a:ea typeface="Cambria" panose="02040503050406030204" pitchFamily="18" charset="0"/>
            </a:endParaRPr>
          </a:p>
          <a:p>
            <a:pPr>
              <a:lnSpc>
                <a:spcPct val="110000"/>
              </a:lnSpc>
            </a:pPr>
            <a:r>
              <a:rPr lang="en-US" sz="2100" b="0" i="0" u="none" strike="noStrike" baseline="0" dirty="0">
                <a:solidFill>
                  <a:srgbClr val="002060"/>
                </a:solidFill>
                <a:ea typeface="Cambria" panose="02040503050406030204" pitchFamily="18" charset="0"/>
              </a:rPr>
              <a:t>The magnitude and importance of the project’s </a:t>
            </a:r>
            <a:r>
              <a:rPr lang="en-US" sz="2100" i="0" u="none" strike="noStrike" baseline="0" dirty="0">
                <a:solidFill>
                  <a:srgbClr val="002060"/>
                </a:solidFill>
                <a:ea typeface="Cambria" panose="02040503050406030204" pitchFamily="18" charset="0"/>
              </a:rPr>
              <a:t>contribution to the expected scientific, societal and economic impacts</a:t>
            </a:r>
            <a:r>
              <a:rPr lang="lv-LV" sz="2100" i="0" u="none" strike="noStrike" baseline="0" dirty="0">
                <a:solidFill>
                  <a:srgbClr val="002060"/>
                </a:solidFill>
                <a:ea typeface="Cambria" panose="02040503050406030204" pitchFamily="18" charset="0"/>
              </a:rPr>
              <a:t>.</a:t>
            </a:r>
            <a:endParaRPr lang="en-US" sz="2100" i="0" u="none" strike="noStrike" baseline="0" dirty="0">
              <a:solidFill>
                <a:srgbClr val="000000"/>
              </a:solidFill>
              <a:ea typeface="Cambria" panose="02040503050406030204" pitchFamily="18" charset="0"/>
            </a:endParaRPr>
          </a:p>
          <a:p>
            <a:endParaRPr lang="en-US" sz="1800" b="0" i="0" u="none" strike="noStrike" baseline="0" dirty="0">
              <a:solidFill>
                <a:srgbClr val="000000"/>
              </a:solidFill>
              <a:ea typeface="Cambria" panose="02040503050406030204" pitchFamily="18" charset="0"/>
            </a:endParaRPr>
          </a:p>
          <a:p>
            <a:pPr marL="0" indent="0">
              <a:buNone/>
            </a:pPr>
            <a:endParaRPr lang="lv-LV" b="0" dirty="0">
              <a:ea typeface="Cambria" panose="02040503050406030204" pitchFamily="18" charset="0"/>
            </a:endParaRPr>
          </a:p>
          <a:p>
            <a:pPr marL="0" indent="0">
              <a:buNone/>
            </a:pPr>
            <a:r>
              <a:rPr lang="lv-LV" sz="1800" b="0" i="0" u="none" strike="noStrike" baseline="0" dirty="0">
                <a:ea typeface="Cambria" panose="02040503050406030204" pitchFamily="18" charset="0"/>
              </a:rPr>
              <a:t>30% </a:t>
            </a:r>
            <a:r>
              <a:rPr lang="lv-LV" sz="1800" b="0" i="0" u="none" strike="noStrike" baseline="0" dirty="0" err="1">
                <a:ea typeface="Cambria" panose="02040503050406030204" pitchFamily="18" charset="0"/>
              </a:rPr>
              <a:t>of</a:t>
            </a:r>
            <a:r>
              <a:rPr lang="lv-LV" sz="1800" b="0" i="0" u="none" strike="noStrike" baseline="0" dirty="0">
                <a:ea typeface="Cambria" panose="02040503050406030204" pitchFamily="18" charset="0"/>
              </a:rPr>
              <a:t> </a:t>
            </a:r>
            <a:r>
              <a:rPr lang="lv-LV" sz="1800" b="0" i="0" u="none" strike="noStrike" baseline="0" dirty="0" err="1">
                <a:ea typeface="Cambria" panose="02040503050406030204" pitchFamily="18" charset="0"/>
              </a:rPr>
              <a:t>the</a:t>
            </a:r>
            <a:r>
              <a:rPr lang="lv-LV" sz="1800" b="0" i="0" u="none" strike="noStrike" baseline="0" dirty="0">
                <a:ea typeface="Cambria" panose="02040503050406030204" pitchFamily="18" charset="0"/>
              </a:rPr>
              <a:t> </a:t>
            </a:r>
            <a:r>
              <a:rPr lang="lv-LV" sz="1800" b="0" i="0" u="none" strike="noStrike" baseline="0" dirty="0" err="1">
                <a:ea typeface="Cambria" panose="02040503050406030204" pitchFamily="18" charset="0"/>
              </a:rPr>
              <a:t>final</a:t>
            </a:r>
            <a:r>
              <a:rPr lang="lv-LV" sz="1800" b="0" i="0" u="none" strike="noStrike" baseline="0" dirty="0">
                <a:ea typeface="Cambria" panose="02040503050406030204" pitchFamily="18" charset="0"/>
              </a:rPr>
              <a:t> </a:t>
            </a:r>
            <a:r>
              <a:rPr lang="lv-LV" sz="1800" b="0" i="0" u="none" strike="noStrike" baseline="0" dirty="0" err="1">
                <a:ea typeface="Cambria" panose="02040503050406030204" pitchFamily="18" charset="0"/>
              </a:rPr>
              <a:t>score</a:t>
            </a:r>
            <a:r>
              <a:rPr lang="lv-LV" sz="1800" b="0" i="0" u="none" strike="noStrike" baseline="0" dirty="0">
                <a:ea typeface="Cambria" panose="02040503050406030204" pitchFamily="18" charset="0"/>
              </a:rPr>
              <a:t> </a:t>
            </a:r>
          </a:p>
          <a:p>
            <a:pPr marL="0" indent="0">
              <a:buNone/>
            </a:pPr>
            <a:endParaRPr lang="lv-LV" b="0" dirty="0">
              <a:ea typeface="Cambria" panose="02040503050406030204" pitchFamily="18" charset="0"/>
            </a:endParaRPr>
          </a:p>
          <a:p>
            <a:pPr marL="0" indent="0">
              <a:buNone/>
            </a:pPr>
            <a:endParaRPr lang="lv-LV" sz="1800" b="0" i="0" u="none" strike="noStrike" baseline="0" dirty="0">
              <a:ea typeface="Cambria" panose="02040503050406030204" pitchFamily="18" charset="0"/>
            </a:endParaRPr>
          </a:p>
          <a:p>
            <a:pPr marL="0" indent="0">
              <a:buNone/>
            </a:pPr>
            <a:r>
              <a:rPr lang="lv-LV" sz="1800" b="0" i="0" u="none" strike="noStrike" baseline="0" dirty="0">
                <a:ea typeface="Cambria" panose="02040503050406030204" pitchFamily="18" charset="0"/>
              </a:rPr>
              <a:t>IMPACT: </a:t>
            </a:r>
            <a:r>
              <a:rPr lang="lv-LV" sz="1800" b="0" i="0" u="none" strike="noStrike" baseline="0" dirty="0" err="1">
                <a:ea typeface="Cambria" panose="02040503050406030204" pitchFamily="18" charset="0"/>
              </a:rPr>
              <a:t>impact</a:t>
            </a:r>
            <a:r>
              <a:rPr lang="lv-LV" sz="1800" b="0" i="0" u="none" strike="noStrike" baseline="0" dirty="0">
                <a:ea typeface="Cambria" panose="02040503050406030204" pitchFamily="18" charset="0"/>
              </a:rPr>
              <a:t> </a:t>
            </a:r>
            <a:r>
              <a:rPr lang="lv-LV" sz="1800" b="0" i="0" u="none" strike="noStrike" baseline="0" dirty="0" err="1">
                <a:ea typeface="Cambria" panose="02040503050406030204" pitchFamily="18" charset="0"/>
              </a:rPr>
              <a:t>on</a:t>
            </a:r>
            <a:r>
              <a:rPr lang="lv-LV" sz="1800" b="0" i="0" u="none" strike="noStrike" baseline="0" dirty="0">
                <a:ea typeface="Cambria" panose="02040503050406030204" pitchFamily="18" charset="0"/>
              </a:rPr>
              <a:t> </a:t>
            </a:r>
            <a:r>
              <a:rPr lang="lv-LV" sz="1800" b="0" i="0" u="none" strike="noStrike" baseline="0" dirty="0" err="1">
                <a:ea typeface="Cambria" panose="02040503050406030204" pitchFamily="18" charset="0"/>
              </a:rPr>
              <a:t>career</a:t>
            </a:r>
            <a:r>
              <a:rPr lang="lv-LV" sz="1800" b="0" i="0" u="none" strike="noStrike" baseline="0" dirty="0">
                <a:ea typeface="Cambria" panose="02040503050406030204" pitchFamily="18" charset="0"/>
              </a:rPr>
              <a:t>, </a:t>
            </a:r>
            <a:r>
              <a:rPr lang="lv-LV" sz="1800" b="0" i="0" u="none" strike="noStrike" baseline="0" dirty="0" err="1">
                <a:ea typeface="Cambria" panose="02040503050406030204" pitchFamily="18" charset="0"/>
              </a:rPr>
              <a:t>dissemination</a:t>
            </a:r>
            <a:r>
              <a:rPr lang="lv-LV" sz="1800" b="0" i="0" u="none" strike="noStrike" baseline="0" dirty="0">
                <a:ea typeface="Cambria" panose="02040503050406030204" pitchFamily="18" charset="0"/>
              </a:rPr>
              <a:t>, </a:t>
            </a:r>
            <a:r>
              <a:rPr lang="lv-LV" sz="1800" b="0" i="0" u="none" strike="noStrike" baseline="0" dirty="0" err="1">
                <a:ea typeface="Cambria" panose="02040503050406030204" pitchFamily="18" charset="0"/>
              </a:rPr>
              <a:t>impact</a:t>
            </a:r>
            <a:endParaRPr lang="lv-LV" sz="1800" b="0" i="0" u="none" strike="noStrike" baseline="0" dirty="0">
              <a:ea typeface="Cambria" panose="02040503050406030204" pitchFamily="18" charset="0"/>
            </a:endParaRPr>
          </a:p>
          <a:p>
            <a:pPr marL="0" indent="0">
              <a:buNone/>
            </a:pPr>
            <a:endParaRPr lang="lv-LV" sz="1800" b="0" i="0" u="none" strike="noStrike" baseline="0" dirty="0">
              <a:ea typeface="Cambria" panose="02040503050406030204" pitchFamily="18" charset="0"/>
            </a:endParaRPr>
          </a:p>
          <a:p>
            <a:pPr marL="0" indent="0">
              <a:buNone/>
            </a:pPr>
            <a:endParaRPr lang="lv-LV" dirty="0"/>
          </a:p>
        </p:txBody>
      </p:sp>
    </p:spTree>
    <p:extLst>
      <p:ext uri="{BB962C8B-B14F-4D97-AF65-F5344CB8AC3E}">
        <p14:creationId xmlns:p14="http://schemas.microsoft.com/office/powerpoint/2010/main" val="19807465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41FF7-D70C-40CE-90D9-B465438D3F68}"/>
              </a:ext>
            </a:extLst>
          </p:cNvPr>
          <p:cNvSpPr>
            <a:spLocks noGrp="1"/>
          </p:cNvSpPr>
          <p:nvPr>
            <p:ph type="title"/>
          </p:nvPr>
        </p:nvSpPr>
        <p:spPr/>
        <p:txBody>
          <a:bodyPr/>
          <a:lstStyle/>
          <a:p>
            <a:r>
              <a:rPr lang="lv-LV" dirty="0" err="1">
                <a:latin typeface="Cambria" panose="02040503050406030204" pitchFamily="18" charset="0"/>
                <a:ea typeface="Cambria" panose="02040503050406030204" pitchFamily="18" charset="0"/>
              </a:rPr>
              <a:t>Part</a:t>
            </a:r>
            <a:r>
              <a:rPr lang="lv-LV" dirty="0">
                <a:latin typeface="Cambria" panose="02040503050406030204" pitchFamily="18" charset="0"/>
                <a:ea typeface="Cambria" panose="02040503050406030204" pitchFamily="18" charset="0"/>
              </a:rPr>
              <a:t> B1</a:t>
            </a:r>
          </a:p>
        </p:txBody>
      </p:sp>
      <p:sp>
        <p:nvSpPr>
          <p:cNvPr id="3" name="Content Placeholder 2">
            <a:extLst>
              <a:ext uri="{FF2B5EF4-FFF2-40B4-BE49-F238E27FC236}">
                <a16:creationId xmlns:a16="http://schemas.microsoft.com/office/drawing/2014/main" id="{F6AEDD6A-C6C8-4635-821A-FD03A306907B}"/>
              </a:ext>
            </a:extLst>
          </p:cNvPr>
          <p:cNvSpPr>
            <a:spLocks noGrp="1"/>
          </p:cNvSpPr>
          <p:nvPr>
            <p:ph idx="1"/>
          </p:nvPr>
        </p:nvSpPr>
        <p:spPr>
          <a:xfrm>
            <a:off x="609600" y="1340768"/>
            <a:ext cx="8229600" cy="4525963"/>
          </a:xfrm>
        </p:spPr>
        <p:txBody>
          <a:bodyPr>
            <a:normAutofit/>
          </a:bodyPr>
          <a:lstStyle/>
          <a:p>
            <a:pPr marL="0" indent="0">
              <a:buNone/>
            </a:pPr>
            <a:r>
              <a:rPr lang="lv-LV" dirty="0">
                <a:highlight>
                  <a:srgbClr val="00FF00"/>
                </a:highlight>
                <a:ea typeface="Cambria" panose="02040503050406030204" pitchFamily="18" charset="0"/>
              </a:rPr>
              <a:t>#IMPLEMENTATION </a:t>
            </a:r>
            <a:r>
              <a:rPr lang="lv-LV" dirty="0">
                <a:solidFill>
                  <a:srgbClr val="FF0000"/>
                </a:solidFill>
                <a:ea typeface="Cambria" panose="02040503050406030204" pitchFamily="18" charset="0"/>
              </a:rPr>
              <a:t> </a:t>
            </a:r>
            <a:endParaRPr lang="lv-LV" dirty="0">
              <a:highlight>
                <a:srgbClr val="00FF00"/>
              </a:highlight>
              <a:ea typeface="Cambria" panose="02040503050406030204" pitchFamily="18" charset="0"/>
            </a:endParaRPr>
          </a:p>
          <a:p>
            <a:endParaRPr lang="lv-LV" sz="1800" b="0" i="0" u="none" strike="noStrike" baseline="0" dirty="0">
              <a:solidFill>
                <a:srgbClr val="002060"/>
              </a:solidFill>
              <a:latin typeface="Calibri" panose="020F0502020204030204" pitchFamily="34" charset="0"/>
            </a:endParaRPr>
          </a:p>
          <a:p>
            <a:r>
              <a:rPr lang="en-US" sz="2000" b="0" i="0" u="none" strike="noStrike" baseline="0" dirty="0">
                <a:solidFill>
                  <a:srgbClr val="002060"/>
                </a:solidFill>
                <a:ea typeface="Cambria" panose="02040503050406030204" pitchFamily="18" charset="0"/>
              </a:rPr>
              <a:t>Quality and effectiveness of the </a:t>
            </a:r>
            <a:r>
              <a:rPr lang="en-US" sz="2000" i="0" u="none" strike="noStrike" baseline="0" dirty="0">
                <a:solidFill>
                  <a:srgbClr val="002060"/>
                </a:solidFill>
                <a:ea typeface="Cambria" panose="02040503050406030204" pitchFamily="18" charset="0"/>
              </a:rPr>
              <a:t>work plan, assessment of risks </a:t>
            </a:r>
            <a:r>
              <a:rPr lang="en-US" sz="2000" b="0" i="0" u="none" strike="noStrike" baseline="0" dirty="0">
                <a:solidFill>
                  <a:srgbClr val="002060"/>
                </a:solidFill>
                <a:ea typeface="Cambria" panose="02040503050406030204" pitchFamily="18" charset="0"/>
              </a:rPr>
              <a:t>and appropriateness of the </a:t>
            </a:r>
            <a:r>
              <a:rPr lang="en-US" sz="2000" i="0" u="none" strike="noStrike" baseline="0" dirty="0">
                <a:solidFill>
                  <a:srgbClr val="002060"/>
                </a:solidFill>
                <a:ea typeface="Cambria" panose="02040503050406030204" pitchFamily="18" charset="0"/>
              </a:rPr>
              <a:t>effort assigned </a:t>
            </a:r>
            <a:r>
              <a:rPr lang="en-US" sz="2000" b="0" i="0" u="none" strike="noStrike" baseline="0" dirty="0">
                <a:solidFill>
                  <a:srgbClr val="002060"/>
                </a:solidFill>
                <a:ea typeface="Cambria" panose="02040503050406030204" pitchFamily="18" charset="0"/>
              </a:rPr>
              <a:t>to work packages</a:t>
            </a:r>
            <a:r>
              <a:rPr lang="lv-LV" sz="2000" b="0" i="0" u="none" strike="noStrike" baseline="0" dirty="0">
                <a:solidFill>
                  <a:srgbClr val="002060"/>
                </a:solidFill>
                <a:ea typeface="Cambria" panose="02040503050406030204" pitchFamily="18" charset="0"/>
              </a:rPr>
              <a:t>.</a:t>
            </a:r>
          </a:p>
          <a:p>
            <a:r>
              <a:rPr lang="en-US" sz="2000" b="0" i="0" u="none" strike="noStrike" baseline="0" dirty="0">
                <a:solidFill>
                  <a:srgbClr val="002060"/>
                </a:solidFill>
                <a:ea typeface="Cambria" panose="02040503050406030204" pitchFamily="18" charset="0"/>
              </a:rPr>
              <a:t>Quality and capacity of the </a:t>
            </a:r>
            <a:r>
              <a:rPr lang="en-US" sz="2000" i="0" u="none" strike="noStrike" baseline="0" dirty="0">
                <a:solidFill>
                  <a:srgbClr val="002060"/>
                </a:solidFill>
                <a:ea typeface="Cambria" panose="02040503050406030204" pitchFamily="18" charset="0"/>
              </a:rPr>
              <a:t>host institutions and participating </a:t>
            </a:r>
            <a:r>
              <a:rPr lang="en-US" sz="2000" i="0" u="none" strike="noStrike" baseline="0" dirty="0" err="1">
                <a:solidFill>
                  <a:srgbClr val="002060"/>
                </a:solidFill>
                <a:ea typeface="Cambria" panose="02040503050406030204" pitchFamily="18" charset="0"/>
              </a:rPr>
              <a:t>organisations</a:t>
            </a:r>
            <a:r>
              <a:rPr lang="en-US" sz="2000" b="0" i="0" u="none" strike="noStrike" baseline="0" dirty="0">
                <a:solidFill>
                  <a:srgbClr val="002060"/>
                </a:solidFill>
                <a:ea typeface="Cambria" panose="02040503050406030204" pitchFamily="18" charset="0"/>
              </a:rPr>
              <a:t>, including hosting arrangements </a:t>
            </a:r>
            <a:r>
              <a:rPr lang="en-US" sz="1800" b="0" i="0" u="none" strike="noStrike" baseline="0" dirty="0">
                <a:solidFill>
                  <a:srgbClr val="002060"/>
                </a:solidFill>
                <a:ea typeface="Cambria" panose="02040503050406030204" pitchFamily="18" charset="0"/>
              </a:rPr>
              <a:t>	</a:t>
            </a:r>
          </a:p>
          <a:p>
            <a:pPr marL="0" indent="0">
              <a:buNone/>
            </a:pPr>
            <a:r>
              <a:rPr lang="en-US" sz="1800" b="0" i="0" u="none" strike="noStrike" baseline="0" dirty="0">
                <a:solidFill>
                  <a:srgbClr val="000000"/>
                </a:solidFill>
                <a:ea typeface="Cambria" panose="02040503050406030204" pitchFamily="18" charset="0"/>
              </a:rPr>
              <a:t>	</a:t>
            </a:r>
          </a:p>
          <a:p>
            <a:pPr marL="0" indent="0">
              <a:buNone/>
            </a:pPr>
            <a:endParaRPr lang="lv-LV" b="0" dirty="0">
              <a:ea typeface="Cambria" panose="02040503050406030204" pitchFamily="18" charset="0"/>
            </a:endParaRPr>
          </a:p>
          <a:p>
            <a:pPr marL="0" indent="0">
              <a:buNone/>
            </a:pPr>
            <a:r>
              <a:rPr lang="lv-LV" sz="1800" b="0" i="0" u="none" strike="noStrike" baseline="0" dirty="0">
                <a:ea typeface="Cambria" panose="02040503050406030204" pitchFamily="18" charset="0"/>
              </a:rPr>
              <a:t>20% </a:t>
            </a:r>
            <a:r>
              <a:rPr lang="lv-LV" sz="1800" b="0" i="0" u="none" strike="noStrike" baseline="0" dirty="0" err="1">
                <a:ea typeface="Cambria" panose="02040503050406030204" pitchFamily="18" charset="0"/>
              </a:rPr>
              <a:t>of</a:t>
            </a:r>
            <a:r>
              <a:rPr lang="lv-LV" sz="1800" b="0" i="0" u="none" strike="noStrike" baseline="0" dirty="0">
                <a:ea typeface="Cambria" panose="02040503050406030204" pitchFamily="18" charset="0"/>
              </a:rPr>
              <a:t> </a:t>
            </a:r>
            <a:r>
              <a:rPr lang="lv-LV" sz="1800" b="0" i="0" u="none" strike="noStrike" baseline="0" dirty="0" err="1">
                <a:ea typeface="Cambria" panose="02040503050406030204" pitchFamily="18" charset="0"/>
              </a:rPr>
              <a:t>the</a:t>
            </a:r>
            <a:r>
              <a:rPr lang="lv-LV" sz="1800" b="0" i="0" u="none" strike="noStrike" baseline="0" dirty="0">
                <a:ea typeface="Cambria" panose="02040503050406030204" pitchFamily="18" charset="0"/>
              </a:rPr>
              <a:t> </a:t>
            </a:r>
            <a:r>
              <a:rPr lang="lv-LV" sz="1800" b="0" i="0" u="none" strike="noStrike" baseline="0" dirty="0" err="1">
                <a:ea typeface="Cambria" panose="02040503050406030204" pitchFamily="18" charset="0"/>
              </a:rPr>
              <a:t>final</a:t>
            </a:r>
            <a:r>
              <a:rPr lang="lv-LV" sz="1800" b="0" i="0" u="none" strike="noStrike" baseline="0" dirty="0">
                <a:ea typeface="Cambria" panose="02040503050406030204" pitchFamily="18" charset="0"/>
              </a:rPr>
              <a:t> </a:t>
            </a:r>
            <a:r>
              <a:rPr lang="lv-LV" sz="1800" b="0" i="0" u="none" strike="noStrike" baseline="0" dirty="0" err="1">
                <a:ea typeface="Cambria" panose="02040503050406030204" pitchFamily="18" charset="0"/>
              </a:rPr>
              <a:t>score</a:t>
            </a:r>
            <a:r>
              <a:rPr lang="lv-LV" sz="1800" b="0" i="0" u="none" strike="noStrike" baseline="0" dirty="0">
                <a:ea typeface="Cambria" panose="02040503050406030204" pitchFamily="18" charset="0"/>
              </a:rPr>
              <a:t> </a:t>
            </a:r>
          </a:p>
          <a:p>
            <a:pPr marL="0" indent="0">
              <a:buNone/>
            </a:pPr>
            <a:endParaRPr lang="lv-LV" b="0" dirty="0">
              <a:ea typeface="Cambria" panose="02040503050406030204" pitchFamily="18" charset="0"/>
            </a:endParaRPr>
          </a:p>
          <a:p>
            <a:pPr marL="0" indent="0">
              <a:buNone/>
            </a:pPr>
            <a:endParaRPr lang="lv-LV" b="0" dirty="0">
              <a:ea typeface="Cambria" panose="02040503050406030204" pitchFamily="18" charset="0"/>
            </a:endParaRPr>
          </a:p>
          <a:p>
            <a:pPr marL="0" indent="0">
              <a:buNone/>
            </a:pPr>
            <a:r>
              <a:rPr lang="lv-LV" sz="1800" b="0" i="0" u="none" strike="noStrike" baseline="0" dirty="0">
                <a:ea typeface="Cambria" panose="02040503050406030204" pitchFamily="18" charset="0"/>
              </a:rPr>
              <a:t>IMPLEMENTATION: </a:t>
            </a:r>
            <a:r>
              <a:rPr lang="lv-LV" sz="1800" b="0" i="0" u="none" strike="noStrike" baseline="0" dirty="0" err="1">
                <a:ea typeface="Cambria" panose="02040503050406030204" pitchFamily="18" charset="0"/>
              </a:rPr>
              <a:t>workplan</a:t>
            </a:r>
            <a:r>
              <a:rPr lang="lv-LV" sz="1800" b="0" i="0" u="none" strike="noStrike" baseline="0" dirty="0">
                <a:ea typeface="Cambria" panose="02040503050406030204" pitchFamily="18" charset="0"/>
              </a:rPr>
              <a:t>, </a:t>
            </a:r>
            <a:r>
              <a:rPr lang="lv-LV" sz="1800" b="0" i="0" u="none" strike="noStrike" baseline="0" dirty="0" err="1">
                <a:ea typeface="Cambria" panose="02040503050406030204" pitchFamily="18" charset="0"/>
              </a:rPr>
              <a:t>resources</a:t>
            </a:r>
            <a:r>
              <a:rPr lang="lv-LV" sz="1800" b="0" i="0" u="none" strike="noStrike" baseline="0" dirty="0">
                <a:ea typeface="Cambria" panose="02040503050406030204" pitchFamily="18" charset="0"/>
              </a:rPr>
              <a:t>, </a:t>
            </a:r>
            <a:r>
              <a:rPr lang="lv-LV" sz="1800" b="0" i="0" u="none" strike="noStrike" baseline="0" dirty="0" err="1">
                <a:ea typeface="Cambria" panose="02040503050406030204" pitchFamily="18" charset="0"/>
              </a:rPr>
              <a:t>management</a:t>
            </a:r>
            <a:endParaRPr lang="lv-LV" sz="1800" b="0" i="0" u="none" strike="noStrike" baseline="0" dirty="0">
              <a:ea typeface="Cambria" panose="02040503050406030204" pitchFamily="18" charset="0"/>
            </a:endParaRPr>
          </a:p>
          <a:p>
            <a:pPr marL="0" indent="0">
              <a:buNone/>
            </a:pPr>
            <a:endParaRPr lang="lv-LV" sz="1800" b="0" i="0" u="none" strike="noStrike" baseline="0" dirty="0">
              <a:ea typeface="Cambria" panose="02040503050406030204" pitchFamily="18" charset="0"/>
            </a:endParaRPr>
          </a:p>
          <a:p>
            <a:endParaRPr lang="lv-LV" sz="1800" b="0" i="0" u="none" strike="noStrike" baseline="0" dirty="0">
              <a:latin typeface="Calibri" panose="020F0502020204030204" pitchFamily="34" charset="0"/>
            </a:endParaRPr>
          </a:p>
          <a:p>
            <a:pPr marL="0" indent="0">
              <a:buNone/>
            </a:pPr>
            <a:endParaRPr lang="lv-LV" dirty="0">
              <a:highlight>
                <a:srgbClr val="00FF00"/>
              </a:highlight>
            </a:endParaRPr>
          </a:p>
        </p:txBody>
      </p:sp>
    </p:spTree>
    <p:extLst>
      <p:ext uri="{BB962C8B-B14F-4D97-AF65-F5344CB8AC3E}">
        <p14:creationId xmlns:p14="http://schemas.microsoft.com/office/powerpoint/2010/main" val="2330009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lv-LV" dirty="0" err="1">
                <a:latin typeface="Cambria" panose="02040503050406030204" pitchFamily="18" charset="0"/>
                <a:ea typeface="Cambria" panose="02040503050406030204" pitchFamily="18" charset="0"/>
              </a:rPr>
              <a:t>Award</a:t>
            </a:r>
            <a:r>
              <a:rPr lang="lv-LV" dirty="0">
                <a:latin typeface="Cambria" panose="02040503050406030204" pitchFamily="18" charset="0"/>
                <a:ea typeface="Cambria" panose="02040503050406030204" pitchFamily="18" charset="0"/>
              </a:rPr>
              <a:t> </a:t>
            </a:r>
            <a:r>
              <a:rPr lang="lv-LV" dirty="0" err="1">
                <a:latin typeface="Cambria" panose="02040503050406030204" pitchFamily="18" charset="0"/>
                <a:ea typeface="Cambria" panose="02040503050406030204" pitchFamily="18" charset="0"/>
              </a:rPr>
              <a:t>criteria</a:t>
            </a:r>
            <a:endParaRPr lang="pl-PL" dirty="0">
              <a:latin typeface="Cambria" panose="02040503050406030204" pitchFamily="18" charset="0"/>
              <a:ea typeface="Cambria" panose="02040503050406030204" pitchFamily="18" charset="0"/>
            </a:endParaRPr>
          </a:p>
        </p:txBody>
      </p:sp>
      <p:graphicFrame>
        <p:nvGraphicFramePr>
          <p:cNvPr id="4" name="Table 4">
            <a:extLst>
              <a:ext uri="{FF2B5EF4-FFF2-40B4-BE49-F238E27FC236}">
                <a16:creationId xmlns:a16="http://schemas.microsoft.com/office/drawing/2014/main" id="{ACE1E8AE-3CCF-4FCA-BA89-BB5A26D430D5}"/>
              </a:ext>
            </a:extLst>
          </p:cNvPr>
          <p:cNvGraphicFramePr>
            <a:graphicFrameLocks noGrp="1"/>
          </p:cNvGraphicFramePr>
          <p:nvPr>
            <p:ph idx="1"/>
            <p:extLst>
              <p:ext uri="{D42A27DB-BD31-4B8C-83A1-F6EECF244321}">
                <p14:modId xmlns:p14="http://schemas.microsoft.com/office/powerpoint/2010/main" val="3122550313"/>
              </p:ext>
            </p:extLst>
          </p:nvPr>
        </p:nvGraphicFramePr>
        <p:xfrm>
          <a:off x="82049" y="811951"/>
          <a:ext cx="8979902" cy="5911966"/>
        </p:xfrm>
        <a:graphic>
          <a:graphicData uri="http://schemas.openxmlformats.org/drawingml/2006/table">
            <a:tbl>
              <a:tblPr firstRow="1" bandRow="1">
                <a:tableStyleId>{3C2FFA5D-87B4-456A-9821-1D502468CF0F}</a:tableStyleId>
              </a:tblPr>
              <a:tblGrid>
                <a:gridCol w="3354081">
                  <a:extLst>
                    <a:ext uri="{9D8B030D-6E8A-4147-A177-3AD203B41FA5}">
                      <a16:colId xmlns:a16="http://schemas.microsoft.com/office/drawing/2014/main" val="70895478"/>
                    </a:ext>
                  </a:extLst>
                </a:gridCol>
                <a:gridCol w="2908682">
                  <a:extLst>
                    <a:ext uri="{9D8B030D-6E8A-4147-A177-3AD203B41FA5}">
                      <a16:colId xmlns:a16="http://schemas.microsoft.com/office/drawing/2014/main" val="1646659791"/>
                    </a:ext>
                  </a:extLst>
                </a:gridCol>
                <a:gridCol w="2717139">
                  <a:extLst>
                    <a:ext uri="{9D8B030D-6E8A-4147-A177-3AD203B41FA5}">
                      <a16:colId xmlns:a16="http://schemas.microsoft.com/office/drawing/2014/main" val="3890086055"/>
                    </a:ext>
                  </a:extLst>
                </a:gridCol>
              </a:tblGrid>
              <a:tr h="50626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50" b="1" u="none" strike="noStrike" kern="1200" baseline="0" dirty="0">
                          <a:solidFill>
                            <a:schemeClr val="lt1"/>
                          </a:solidFill>
                          <a:latin typeface="Cambria" panose="02040503050406030204" pitchFamily="18" charset="0"/>
                          <a:ea typeface="Cambria" panose="02040503050406030204" pitchFamily="18" charset="0"/>
                        </a:rPr>
                        <a:t>Excellence </a:t>
                      </a:r>
                      <a:r>
                        <a:rPr lang="en-US" sz="1450" b="0" u="none" strike="noStrike" kern="1200" baseline="0" dirty="0">
                          <a:solidFill>
                            <a:schemeClr val="lt1"/>
                          </a:solidFill>
                          <a:latin typeface="Cambria" panose="02040503050406030204" pitchFamily="18" charset="0"/>
                          <a:ea typeface="Cambria" panose="02040503050406030204" pitchFamily="18" charset="0"/>
                        </a:rPr>
                        <a:t>	</a:t>
                      </a:r>
                    </a:p>
                    <a:p>
                      <a:pPr algn="ctr"/>
                      <a:endParaRPr lang="lv-LV" sz="1450" dirty="0">
                        <a:latin typeface="Cambria" panose="02040503050406030204" pitchFamily="18" charset="0"/>
                        <a:ea typeface="Cambria" panose="02040503050406030204" pitchFamily="18" charset="0"/>
                      </a:endParaRPr>
                    </a:p>
                  </a:txBody>
                  <a:tcPr/>
                </a:tc>
                <a:tc>
                  <a:txBody>
                    <a:bodyPr/>
                    <a:lstStyle/>
                    <a:p>
                      <a:pPr algn="ctr"/>
                      <a:r>
                        <a:rPr lang="en-US" sz="1450" b="1" u="none" strike="noStrike" kern="1200" baseline="0" dirty="0">
                          <a:solidFill>
                            <a:schemeClr val="lt1"/>
                          </a:solidFill>
                          <a:latin typeface="Cambria" panose="02040503050406030204" pitchFamily="18" charset="0"/>
                          <a:ea typeface="Cambria" panose="02040503050406030204" pitchFamily="18" charset="0"/>
                        </a:rPr>
                        <a:t>Impact</a:t>
                      </a:r>
                      <a:endParaRPr lang="lv-LV" sz="1450" dirty="0">
                        <a:highlight>
                          <a:srgbClr val="00FF00"/>
                        </a:highlight>
                        <a:latin typeface="Cambria" panose="02040503050406030204" pitchFamily="18" charset="0"/>
                        <a:ea typeface="Cambria" panose="02040503050406030204" pitchFamily="18" charset="0"/>
                      </a:endParaRPr>
                    </a:p>
                  </a:txBody>
                  <a:tcPr/>
                </a:tc>
                <a:tc>
                  <a:txBody>
                    <a:bodyPr/>
                    <a:lstStyle/>
                    <a:p>
                      <a:pPr algn="ctr"/>
                      <a:r>
                        <a:rPr lang="en-US" sz="1450" b="1" u="none" strike="noStrike" kern="1200" baseline="0" dirty="0">
                          <a:solidFill>
                            <a:schemeClr val="lt1"/>
                          </a:solidFill>
                          <a:latin typeface="Cambria" panose="02040503050406030204" pitchFamily="18" charset="0"/>
                          <a:ea typeface="Cambria" panose="02040503050406030204" pitchFamily="18" charset="0"/>
                        </a:rPr>
                        <a:t>Quality and efficiency of the implementation </a:t>
                      </a:r>
                      <a:r>
                        <a:rPr lang="lv-LV" sz="1450" b="1" u="none" strike="noStrike" kern="1200" baseline="0" dirty="0">
                          <a:solidFill>
                            <a:schemeClr val="lt1"/>
                          </a:solidFill>
                          <a:latin typeface="Cambria" panose="02040503050406030204" pitchFamily="18" charset="0"/>
                          <a:ea typeface="Cambria" panose="02040503050406030204" pitchFamily="18" charset="0"/>
                        </a:rPr>
                        <a:t> </a:t>
                      </a:r>
                      <a:endParaRPr lang="lv-LV" sz="1450" dirty="0">
                        <a:highlight>
                          <a:srgbClr val="00FF00"/>
                        </a:highlight>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2584581600"/>
                  </a:ext>
                </a:extLst>
              </a:tr>
              <a:tr h="13452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Quality and pertinence of the project’s </a:t>
                      </a:r>
                      <a:r>
                        <a:rPr lang="en-US" sz="1450" b="1" i="0" u="none" strike="noStrike" kern="1200" baseline="0" dirty="0">
                          <a:solidFill>
                            <a:schemeClr val="dk1"/>
                          </a:solidFill>
                          <a:latin typeface="Cambria" panose="02040503050406030204" pitchFamily="18" charset="0"/>
                          <a:ea typeface="Cambria" panose="02040503050406030204" pitchFamily="18" charset="0"/>
                          <a:cs typeface="+mn-cs"/>
                        </a:rPr>
                        <a:t>research and innovation objectives </a:t>
                      </a:r>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(and the extent to which they are ambitious, and go beyond the state of the art) </a:t>
                      </a:r>
                      <a:r>
                        <a:rPr lang="en-US" sz="1450" b="0" u="none" strike="noStrike" kern="1200" baseline="0" dirty="0">
                          <a:solidFill>
                            <a:schemeClr val="dk1"/>
                          </a:solidFill>
                          <a:latin typeface="Cambria" panose="02040503050406030204" pitchFamily="18" charset="0"/>
                          <a:ea typeface="Cambria" panose="02040503050406030204" pitchFamily="18" charset="0"/>
                        </a:rPr>
                        <a:t>	</a:t>
                      </a:r>
                      <a:endParaRPr lang="en-US" sz="1450" b="0" i="0" u="none" strike="noStrike" kern="1200" baseline="0" dirty="0">
                        <a:solidFill>
                          <a:schemeClr val="dk1"/>
                        </a:solidFill>
                        <a:latin typeface="Cambria" panose="02040503050406030204" pitchFamily="18" charset="0"/>
                        <a:ea typeface="Cambria" panose="02040503050406030204" pitchFamily="18" charset="0"/>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Credibility of the measures to enhance the </a:t>
                      </a:r>
                      <a:r>
                        <a:rPr lang="en-US" sz="1450" b="1" i="0" u="none" strike="noStrike" kern="1200" baseline="0" dirty="0">
                          <a:solidFill>
                            <a:schemeClr val="dk1"/>
                          </a:solidFill>
                          <a:latin typeface="Cambria" panose="02040503050406030204" pitchFamily="18" charset="0"/>
                          <a:ea typeface="Cambria" panose="02040503050406030204" pitchFamily="18" charset="0"/>
                          <a:cs typeface="+mn-cs"/>
                        </a:rPr>
                        <a:t>career perspectives and employability </a:t>
                      </a:r>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of the researcher and contribution to his/her skills development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Quality and effectiveness of the </a:t>
                      </a:r>
                      <a:r>
                        <a:rPr lang="en-US" sz="1450" b="1" i="0" u="none" strike="noStrike" kern="1200" baseline="0" dirty="0">
                          <a:solidFill>
                            <a:schemeClr val="dk1"/>
                          </a:solidFill>
                          <a:latin typeface="Cambria" panose="02040503050406030204" pitchFamily="18" charset="0"/>
                          <a:ea typeface="Cambria" panose="02040503050406030204" pitchFamily="18" charset="0"/>
                          <a:cs typeface="+mn-cs"/>
                        </a:rPr>
                        <a:t>work plan, assessment of risks </a:t>
                      </a:r>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and </a:t>
                      </a:r>
                      <a:r>
                        <a:rPr lang="en-US" sz="1450" b="1" i="0" u="none" strike="noStrike" kern="1200" baseline="0" dirty="0">
                          <a:solidFill>
                            <a:schemeClr val="dk1"/>
                          </a:solidFill>
                          <a:latin typeface="Cambria" panose="02040503050406030204" pitchFamily="18" charset="0"/>
                          <a:ea typeface="Cambria" panose="02040503050406030204" pitchFamily="18" charset="0"/>
                          <a:cs typeface="+mn-cs"/>
                        </a:rPr>
                        <a:t>appropriateness of the effort </a:t>
                      </a:r>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assigned to work packages 	</a:t>
                      </a:r>
                    </a:p>
                  </a:txBody>
                  <a:tcPr/>
                </a:tc>
                <a:extLst>
                  <a:ext uri="{0D108BD9-81ED-4DB2-BD59-A6C34878D82A}">
                    <a16:rowId xmlns:a16="http://schemas.microsoft.com/office/drawing/2014/main" val="2919021696"/>
                  </a:ext>
                </a:extLst>
              </a:tr>
              <a:tr h="155495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50" b="1" u="none" strike="noStrike" kern="1200" baseline="0" dirty="0">
                          <a:solidFill>
                            <a:schemeClr val="dk1"/>
                          </a:solidFill>
                          <a:latin typeface="Cambria" panose="02040503050406030204" pitchFamily="18" charset="0"/>
                          <a:ea typeface="Cambria" panose="02040503050406030204" pitchFamily="18" charset="0"/>
                        </a:rPr>
                        <a:t>S</a:t>
                      </a:r>
                      <a:r>
                        <a:rPr lang="en-US" sz="1450" b="1" i="0" u="none" strike="noStrike" kern="1200" baseline="0" dirty="0">
                          <a:solidFill>
                            <a:schemeClr val="dk1"/>
                          </a:solidFill>
                          <a:latin typeface="Cambria" panose="02040503050406030204" pitchFamily="18" charset="0"/>
                          <a:ea typeface="Cambria" panose="02040503050406030204" pitchFamily="18" charset="0"/>
                          <a:cs typeface="+mn-cs"/>
                        </a:rPr>
                        <a:t>oundness of the proposed methodology </a:t>
                      </a:r>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(including interdisciplinary approaches, consideration of the gender dimension and other diversity aspects if relevant for the research project, and the quality of open science </a:t>
                      </a:r>
                      <a:r>
                        <a:rPr lang="lv-LV" sz="1450" b="0" i="0" u="none" strike="noStrike" kern="1200" baseline="0" dirty="0" err="1">
                          <a:solidFill>
                            <a:schemeClr val="dk1"/>
                          </a:solidFill>
                          <a:latin typeface="Cambria" panose="02040503050406030204" pitchFamily="18" charset="0"/>
                          <a:ea typeface="Cambria" panose="02040503050406030204" pitchFamily="18" charset="0"/>
                          <a:cs typeface="+mn-cs"/>
                        </a:rPr>
                        <a:t>practices</a:t>
                      </a:r>
                      <a:r>
                        <a:rPr lang="lv-LV" sz="1450" b="0" i="0" u="none" strike="noStrike" kern="1200" baseline="0" dirty="0">
                          <a:solidFill>
                            <a:schemeClr val="dk1"/>
                          </a:solidFill>
                          <a:latin typeface="Cambria" panose="02040503050406030204" pitchFamily="18" charset="0"/>
                          <a:ea typeface="Cambria" panose="02040503050406030204" pitchFamily="18" charset="0"/>
                          <a:cs typeface="+mn-cs"/>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Suitability and quality of the measures to</a:t>
                      </a:r>
                      <a:r>
                        <a:rPr lang="en-US" sz="1450" b="1" i="0" u="none" strike="noStrike" kern="1200" baseline="0" dirty="0">
                          <a:solidFill>
                            <a:schemeClr val="dk1"/>
                          </a:solidFill>
                          <a:latin typeface="Cambria" panose="02040503050406030204" pitchFamily="18" charset="0"/>
                          <a:ea typeface="Cambria" panose="02040503050406030204" pitchFamily="18" charset="0"/>
                          <a:cs typeface="+mn-cs"/>
                        </a:rPr>
                        <a:t> </a:t>
                      </a:r>
                      <a:r>
                        <a:rPr lang="en-US" sz="1450" b="1" i="0" u="none" strike="noStrike" kern="1200" baseline="0" dirty="0" err="1">
                          <a:solidFill>
                            <a:schemeClr val="dk1"/>
                          </a:solidFill>
                          <a:latin typeface="Cambria" panose="02040503050406030204" pitchFamily="18" charset="0"/>
                          <a:ea typeface="Cambria" panose="02040503050406030204" pitchFamily="18" charset="0"/>
                          <a:cs typeface="+mn-cs"/>
                        </a:rPr>
                        <a:t>maximise</a:t>
                      </a:r>
                      <a:r>
                        <a:rPr lang="en-US" sz="1450" b="1" i="0" u="none" strike="noStrike" kern="1200" baseline="0" dirty="0">
                          <a:solidFill>
                            <a:schemeClr val="dk1"/>
                          </a:solidFill>
                          <a:latin typeface="Cambria" panose="02040503050406030204" pitchFamily="18" charset="0"/>
                          <a:ea typeface="Cambria" panose="02040503050406030204" pitchFamily="18" charset="0"/>
                          <a:cs typeface="+mn-cs"/>
                        </a:rPr>
                        <a:t> expected outcomes and impacts</a:t>
                      </a:r>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 as set out in the </a:t>
                      </a:r>
                      <a:r>
                        <a:rPr lang="en-US" sz="1450" b="0" i="0" u="sng" strike="noStrike" kern="1200" baseline="0" dirty="0">
                          <a:solidFill>
                            <a:schemeClr val="dk1"/>
                          </a:solidFill>
                          <a:latin typeface="Cambria" panose="02040503050406030204" pitchFamily="18" charset="0"/>
                          <a:ea typeface="Cambria" panose="02040503050406030204" pitchFamily="18" charset="0"/>
                          <a:cs typeface="+mn-cs"/>
                        </a:rPr>
                        <a:t>dissemination and exploitation plan</a:t>
                      </a:r>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 including communication activities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Quality and capacity of the </a:t>
                      </a:r>
                      <a:r>
                        <a:rPr lang="en-US" sz="1450" b="1" i="0" u="none" strike="noStrike" kern="1200" baseline="0" dirty="0">
                          <a:solidFill>
                            <a:schemeClr val="dk1"/>
                          </a:solidFill>
                          <a:latin typeface="Cambria" panose="02040503050406030204" pitchFamily="18" charset="0"/>
                          <a:ea typeface="Cambria" panose="02040503050406030204" pitchFamily="18" charset="0"/>
                          <a:cs typeface="+mn-cs"/>
                        </a:rPr>
                        <a:t>host institutions and participating </a:t>
                      </a:r>
                      <a:r>
                        <a:rPr lang="en-US" sz="1450" b="1" i="0" u="none" strike="noStrike" kern="1200" baseline="0" dirty="0" err="1">
                          <a:solidFill>
                            <a:schemeClr val="dk1"/>
                          </a:solidFill>
                          <a:latin typeface="Cambria" panose="02040503050406030204" pitchFamily="18" charset="0"/>
                          <a:ea typeface="Cambria" panose="02040503050406030204" pitchFamily="18" charset="0"/>
                          <a:cs typeface="+mn-cs"/>
                        </a:rPr>
                        <a:t>organisations</a:t>
                      </a:r>
                      <a:r>
                        <a:rPr lang="en-US" sz="1450" b="1" i="0" u="none" strike="noStrike" kern="1200" baseline="0" dirty="0">
                          <a:solidFill>
                            <a:schemeClr val="dk1"/>
                          </a:solidFill>
                          <a:latin typeface="Cambria" panose="02040503050406030204" pitchFamily="18" charset="0"/>
                          <a:ea typeface="Cambria" panose="02040503050406030204" pitchFamily="18" charset="0"/>
                          <a:cs typeface="+mn-cs"/>
                        </a:rPr>
                        <a:t>,</a:t>
                      </a:r>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 including hosting arrangements 	</a:t>
                      </a:r>
                    </a:p>
                    <a:p>
                      <a:endParaRPr lang="lv-LV" sz="1450"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2950173258"/>
                  </a:ext>
                </a:extLst>
              </a:tr>
              <a:tr h="925741">
                <a:tc>
                  <a:txBody>
                    <a:bodyPr/>
                    <a:lstStyle/>
                    <a:p>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Quality of the </a:t>
                      </a:r>
                      <a:r>
                        <a:rPr lang="en-US" sz="1450" b="1" i="0" u="none" strike="noStrike" kern="1200" baseline="0" dirty="0">
                          <a:solidFill>
                            <a:schemeClr val="dk1"/>
                          </a:solidFill>
                          <a:latin typeface="Cambria" panose="02040503050406030204" pitchFamily="18" charset="0"/>
                          <a:ea typeface="Cambria" panose="02040503050406030204" pitchFamily="18" charset="0"/>
                          <a:cs typeface="+mn-cs"/>
                        </a:rPr>
                        <a:t>supervision, training and of the two-way transfer of knowledge</a:t>
                      </a:r>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 between the researcher and the host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The magnitude and importance of the project’s </a:t>
                      </a:r>
                      <a:r>
                        <a:rPr lang="en-US" sz="1450" b="1" i="0" u="none" strike="noStrike" kern="1200" baseline="0" dirty="0">
                          <a:solidFill>
                            <a:schemeClr val="dk1"/>
                          </a:solidFill>
                          <a:latin typeface="Cambria" panose="02040503050406030204" pitchFamily="18" charset="0"/>
                          <a:ea typeface="Cambria" panose="02040503050406030204" pitchFamily="18" charset="0"/>
                          <a:cs typeface="+mn-cs"/>
                        </a:rPr>
                        <a:t>contribution to the expected scientific, societal and economic impacts </a:t>
                      </a:r>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	</a:t>
                      </a:r>
                    </a:p>
                  </a:txBody>
                  <a:tcPr/>
                </a:tc>
                <a:tc>
                  <a:txBody>
                    <a:bodyPr/>
                    <a:lstStyle/>
                    <a:p>
                      <a:endParaRPr lang="lv-LV" sz="1450"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3342601787"/>
                  </a:ext>
                </a:extLst>
              </a:tr>
              <a:tr h="7160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50" b="0" i="0" u="none" strike="noStrike" kern="1200" baseline="0" dirty="0">
                          <a:solidFill>
                            <a:schemeClr val="dk1"/>
                          </a:solidFill>
                          <a:latin typeface="Cambria" panose="02040503050406030204" pitchFamily="18" charset="0"/>
                          <a:ea typeface="Cambria" panose="02040503050406030204" pitchFamily="18" charset="0"/>
                          <a:cs typeface="+mn-cs"/>
                        </a:rPr>
                        <a:t>Quality and appropriateness of the researcher’s professional </a:t>
                      </a:r>
                      <a:r>
                        <a:rPr lang="en-US" sz="1450" b="1" i="0" u="none" strike="noStrike" kern="1200" baseline="0" dirty="0">
                          <a:solidFill>
                            <a:schemeClr val="dk1"/>
                          </a:solidFill>
                          <a:latin typeface="Cambria" panose="02040503050406030204" pitchFamily="18" charset="0"/>
                          <a:ea typeface="Cambria" panose="02040503050406030204" pitchFamily="18" charset="0"/>
                          <a:cs typeface="+mn-cs"/>
                        </a:rPr>
                        <a:t>experience, competences and skills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50" b="0" i="0" u="none" strike="noStrike" kern="1200" baseline="0" dirty="0">
                        <a:solidFill>
                          <a:schemeClr val="dk1"/>
                        </a:solidFill>
                        <a:latin typeface="Cambria" panose="02040503050406030204" pitchFamily="18" charset="0"/>
                        <a:ea typeface="Cambria" panose="02040503050406030204" pitchFamily="18" charset="0"/>
                        <a:cs typeface="+mn-cs"/>
                      </a:endParaRPr>
                    </a:p>
                  </a:txBody>
                  <a:tcPr/>
                </a:tc>
                <a:tc>
                  <a:txBody>
                    <a:bodyPr/>
                    <a:lstStyle/>
                    <a:p>
                      <a:endParaRPr lang="lv-LV" sz="1450"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71057441"/>
                  </a:ext>
                </a:extLst>
              </a:tr>
              <a:tr h="59320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lv-LV" sz="2000" b="1" i="0" u="none" strike="noStrike" kern="1200" baseline="0" dirty="0">
                          <a:solidFill>
                            <a:schemeClr val="dk1"/>
                          </a:solidFill>
                          <a:highlight>
                            <a:srgbClr val="00FF00"/>
                          </a:highlight>
                          <a:latin typeface="Cambria" panose="02040503050406030204" pitchFamily="18" charset="0"/>
                          <a:ea typeface="Cambria" panose="02040503050406030204" pitchFamily="18" charset="0"/>
                          <a:cs typeface="+mn-cs"/>
                        </a:rPr>
                        <a:t>50%</a:t>
                      </a:r>
                      <a:endParaRPr lang="en-US" sz="2000" b="1" i="0" u="none" strike="noStrike" kern="1200" baseline="0" dirty="0">
                        <a:solidFill>
                          <a:schemeClr val="dk1"/>
                        </a:solidFill>
                        <a:highlight>
                          <a:srgbClr val="00FF00"/>
                        </a:highlight>
                        <a:latin typeface="Cambria" panose="02040503050406030204" pitchFamily="18" charset="0"/>
                        <a:ea typeface="Cambria" panose="02040503050406030204" pitchFamily="18" charset="0"/>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lv-LV" sz="2000" b="1" i="0" u="none" strike="noStrike" kern="1200" baseline="0" dirty="0">
                          <a:solidFill>
                            <a:schemeClr val="dk1"/>
                          </a:solidFill>
                          <a:highlight>
                            <a:srgbClr val="00FF00"/>
                          </a:highlight>
                          <a:latin typeface="Cambria" panose="02040503050406030204" pitchFamily="18" charset="0"/>
                          <a:ea typeface="Cambria" panose="02040503050406030204" pitchFamily="18" charset="0"/>
                          <a:cs typeface="+mn-cs"/>
                        </a:rPr>
                        <a:t>30%</a:t>
                      </a:r>
                      <a:endParaRPr lang="en-US" sz="2000" b="1" i="0" u="none" strike="noStrike" kern="1200" baseline="0" dirty="0">
                        <a:solidFill>
                          <a:schemeClr val="dk1"/>
                        </a:solidFill>
                        <a:highlight>
                          <a:srgbClr val="00FF00"/>
                        </a:highlight>
                        <a:latin typeface="Cambria" panose="02040503050406030204" pitchFamily="18" charset="0"/>
                        <a:ea typeface="Cambria" panose="02040503050406030204" pitchFamily="18" charset="0"/>
                        <a:cs typeface="+mn-cs"/>
                      </a:endParaRPr>
                    </a:p>
                  </a:txBody>
                  <a:tcPr/>
                </a:tc>
                <a:tc>
                  <a:txBody>
                    <a:bodyPr/>
                    <a:lstStyle/>
                    <a:p>
                      <a:pPr algn="ctr"/>
                      <a:r>
                        <a:rPr lang="lv-LV" sz="2000" b="1" dirty="0">
                          <a:highlight>
                            <a:srgbClr val="00FF00"/>
                          </a:highlight>
                          <a:latin typeface="Cambria" panose="02040503050406030204" pitchFamily="18" charset="0"/>
                          <a:ea typeface="Cambria" panose="02040503050406030204" pitchFamily="18" charset="0"/>
                        </a:rPr>
                        <a:t>20%</a:t>
                      </a:r>
                    </a:p>
                  </a:txBody>
                  <a:tcPr/>
                </a:tc>
                <a:extLst>
                  <a:ext uri="{0D108BD9-81ED-4DB2-BD59-A6C34878D82A}">
                    <a16:rowId xmlns:a16="http://schemas.microsoft.com/office/drawing/2014/main" val="3636352572"/>
                  </a:ext>
                </a:extLst>
              </a:tr>
            </a:tbl>
          </a:graphicData>
        </a:graphic>
      </p:graphicFrame>
      <p:pic>
        <p:nvPicPr>
          <p:cNvPr id="5" name="Picture 4" descr="A picture containing clipart&#10;&#10;Description automatically generated">
            <a:extLst>
              <a:ext uri="{FF2B5EF4-FFF2-40B4-BE49-F238E27FC236}">
                <a16:creationId xmlns:a16="http://schemas.microsoft.com/office/drawing/2014/main" id="{3C1993F4-88B6-4F15-8ABB-92D6660CA7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9752" y="259047"/>
            <a:ext cx="482494" cy="482494"/>
          </a:xfrm>
          <a:prstGeom prst="rect">
            <a:avLst/>
          </a:prstGeom>
        </p:spPr>
      </p:pic>
    </p:spTree>
    <p:extLst>
      <p:ext uri="{BB962C8B-B14F-4D97-AF65-F5344CB8AC3E}">
        <p14:creationId xmlns:p14="http://schemas.microsoft.com/office/powerpoint/2010/main" val="21417494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lv-LV" dirty="0" err="1">
                <a:latin typeface="Cambria" panose="02040503050406030204" pitchFamily="18" charset="0"/>
                <a:ea typeface="Cambria" panose="02040503050406030204" pitchFamily="18" charset="0"/>
              </a:rPr>
              <a:t>Part</a:t>
            </a:r>
            <a:r>
              <a:rPr lang="lv-LV" dirty="0">
                <a:latin typeface="Cambria" panose="02040503050406030204" pitchFamily="18" charset="0"/>
                <a:ea typeface="Cambria" panose="02040503050406030204" pitchFamily="18" charset="0"/>
              </a:rPr>
              <a:t> B2</a:t>
            </a:r>
            <a:endParaRPr lang="pl-PL"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a16="http://schemas.microsoft.com/office/drawing/2014/main" id="{2732DEF3-2CD7-4655-8920-D3F00C953CC7}"/>
              </a:ext>
            </a:extLst>
          </p:cNvPr>
          <p:cNvSpPr>
            <a:spLocks noGrp="1"/>
          </p:cNvSpPr>
          <p:nvPr>
            <p:ph idx="1"/>
          </p:nvPr>
        </p:nvSpPr>
        <p:spPr>
          <a:xfrm>
            <a:off x="1115616" y="1484784"/>
            <a:ext cx="7571184" cy="4525963"/>
          </a:xfrm>
        </p:spPr>
        <p:txBody>
          <a:bodyPr>
            <a:normAutofit/>
          </a:bodyPr>
          <a:lstStyle/>
          <a:p>
            <a:pPr>
              <a:lnSpc>
                <a:spcPct val="200000"/>
              </a:lnSpc>
            </a:pPr>
            <a:r>
              <a:rPr lang="en-US" sz="1600" b="0" i="0" u="none" strike="noStrike" baseline="0" dirty="0">
                <a:ea typeface="Cambria" panose="02040503050406030204" pitchFamily="18" charset="0"/>
              </a:rPr>
              <a:t>CV OF THE</a:t>
            </a:r>
            <a:r>
              <a:rPr lang="lv-LV" sz="1600" b="0" dirty="0">
                <a:ea typeface="Cambria" panose="02040503050406030204" pitchFamily="18" charset="0"/>
              </a:rPr>
              <a:t> </a:t>
            </a:r>
            <a:r>
              <a:rPr lang="en-US" sz="1600" b="0" i="0" u="none" strike="noStrike" baseline="0" dirty="0">
                <a:ea typeface="Cambria" panose="02040503050406030204" pitchFamily="18" charset="0"/>
              </a:rPr>
              <a:t>RESEARCHER: max</a:t>
            </a:r>
            <a:r>
              <a:rPr lang="lv-LV" sz="1600" b="0" i="0" u="none" strike="noStrike" baseline="0" dirty="0">
                <a:ea typeface="Cambria" panose="02040503050406030204" pitchFamily="18" charset="0"/>
              </a:rPr>
              <a:t> </a:t>
            </a:r>
            <a:r>
              <a:rPr lang="en-US" sz="1600" b="0" i="0" u="none" strike="noStrike" baseline="0" dirty="0">
                <a:ea typeface="Cambria" panose="02040503050406030204" pitchFamily="18" charset="0"/>
              </a:rPr>
              <a:t>5</a:t>
            </a:r>
            <a:r>
              <a:rPr lang="lv-LV" sz="1600" b="0" i="0" u="none" strike="noStrike" baseline="0" dirty="0">
                <a:ea typeface="Cambria" panose="02040503050406030204" pitchFamily="18" charset="0"/>
              </a:rPr>
              <a:t> </a:t>
            </a:r>
            <a:r>
              <a:rPr lang="en-US" sz="1600" b="0" i="0" u="none" strike="noStrike" baseline="0" dirty="0">
                <a:ea typeface="Cambria" panose="02040503050406030204" pitchFamily="18" charset="0"/>
              </a:rPr>
              <a:t>p</a:t>
            </a:r>
            <a:r>
              <a:rPr lang="lv-LV" sz="1600" b="0" i="0" u="none" strike="noStrike" baseline="0" dirty="0" err="1">
                <a:ea typeface="Cambria" panose="02040503050406030204" pitchFamily="18" charset="0"/>
              </a:rPr>
              <a:t>ages</a:t>
            </a:r>
            <a:endParaRPr lang="en-US" sz="1600" b="0" i="0" u="none" strike="noStrike" baseline="0" dirty="0">
              <a:ea typeface="Cambria" panose="02040503050406030204" pitchFamily="18" charset="0"/>
            </a:endParaRPr>
          </a:p>
          <a:p>
            <a:pPr>
              <a:lnSpc>
                <a:spcPct val="200000"/>
              </a:lnSpc>
            </a:pPr>
            <a:r>
              <a:rPr lang="en-US" sz="1600" b="0" i="0" u="none" strike="noStrike" baseline="0" dirty="0">
                <a:ea typeface="Cambria" panose="02040503050406030204" pitchFamily="18" charset="0"/>
              </a:rPr>
              <a:t>CAPACITIES OF THE PARTICIPATING ORGANISATIONS: 1 p overall+ max</a:t>
            </a:r>
            <a:r>
              <a:rPr lang="lv-LV" sz="1600" b="0" i="0" u="none" strike="noStrike" baseline="0" dirty="0">
                <a:ea typeface="Cambria" panose="02040503050406030204" pitchFamily="18" charset="0"/>
              </a:rPr>
              <a:t> </a:t>
            </a:r>
            <a:r>
              <a:rPr lang="en-US" sz="1600" b="0" i="0" u="none" strike="noStrike" baseline="0" dirty="0">
                <a:ea typeface="Cambria" panose="02040503050406030204" pitchFamily="18" charset="0"/>
              </a:rPr>
              <a:t>1p per</a:t>
            </a:r>
            <a:r>
              <a:rPr lang="lv-LV" sz="1600" b="0" i="0" u="none" strike="noStrike" baseline="0" dirty="0">
                <a:ea typeface="Cambria" panose="02040503050406030204" pitchFamily="18" charset="0"/>
              </a:rPr>
              <a:t> </a:t>
            </a:r>
            <a:r>
              <a:rPr lang="en-US" sz="1600" b="0" i="0" u="none" strike="noStrike" baseline="0" dirty="0" err="1">
                <a:ea typeface="Cambria" panose="02040503050406030204" pitchFamily="18" charset="0"/>
              </a:rPr>
              <a:t>organisation</a:t>
            </a:r>
            <a:endParaRPr lang="en-US" sz="1600" b="0" i="0" u="none" strike="noStrike" baseline="0" dirty="0">
              <a:ea typeface="Cambria" panose="02040503050406030204" pitchFamily="18" charset="0"/>
            </a:endParaRPr>
          </a:p>
          <a:p>
            <a:pPr>
              <a:lnSpc>
                <a:spcPct val="200000"/>
              </a:lnSpc>
            </a:pPr>
            <a:r>
              <a:rPr lang="en-US" sz="1600" b="0" i="0" u="none" strike="noStrike" baseline="0" dirty="0">
                <a:ea typeface="Cambria" panose="02040503050406030204" pitchFamily="18" charset="0"/>
              </a:rPr>
              <a:t>LETTER OF COMMITMENT OF PARTNER ORGANISATION (GF ONLY): signed</a:t>
            </a:r>
            <a:r>
              <a:rPr lang="lv-LV" sz="1600" b="0" i="0" u="none" strike="noStrike" baseline="0" dirty="0">
                <a:ea typeface="Cambria" panose="02040503050406030204" pitchFamily="18" charset="0"/>
              </a:rPr>
              <a:t> </a:t>
            </a:r>
            <a:r>
              <a:rPr lang="en-US" sz="1600" b="0" i="0" u="none" strike="noStrike" baseline="0" dirty="0">
                <a:ea typeface="Cambria" panose="02040503050406030204" pitchFamily="18" charset="0"/>
              </a:rPr>
              <a:t>and scanned</a:t>
            </a:r>
            <a:r>
              <a:rPr lang="lv-LV" sz="1600" b="0" i="0" u="none" strike="noStrike" baseline="0" dirty="0">
                <a:ea typeface="Cambria" panose="02040503050406030204" pitchFamily="18" charset="0"/>
              </a:rPr>
              <a:t> </a:t>
            </a:r>
            <a:r>
              <a:rPr lang="en-US" sz="1600" b="0" i="0" u="none" strike="noStrike" baseline="0" dirty="0">
                <a:ea typeface="Cambria" panose="02040503050406030204" pitchFamily="18" charset="0"/>
              </a:rPr>
              <a:t>letter</a:t>
            </a:r>
            <a:r>
              <a:rPr lang="lv-LV" sz="1600" b="0" i="0" u="none" strike="noStrike" baseline="0" dirty="0">
                <a:ea typeface="Cambria" panose="02040503050406030204" pitchFamily="18" charset="0"/>
              </a:rPr>
              <a:t> </a:t>
            </a:r>
            <a:r>
              <a:rPr lang="en-US" sz="1600" b="0" i="0" u="none" strike="noStrike" baseline="0" dirty="0">
                <a:ea typeface="Cambria" panose="02040503050406030204" pitchFamily="18" charset="0"/>
              </a:rPr>
              <a:t>from</a:t>
            </a:r>
            <a:r>
              <a:rPr lang="lv-LV" sz="1600" b="0" i="0" u="none" strike="noStrike" baseline="0" dirty="0">
                <a:ea typeface="Cambria" panose="02040503050406030204" pitchFamily="18" charset="0"/>
              </a:rPr>
              <a:t> </a:t>
            </a:r>
            <a:r>
              <a:rPr lang="lv-LV" sz="1600" b="0" i="0" u="none" strike="noStrike" baseline="0" dirty="0" err="1">
                <a:ea typeface="Cambria" panose="02040503050406030204" pitchFamily="18" charset="0"/>
              </a:rPr>
              <a:t>Associated</a:t>
            </a:r>
            <a:r>
              <a:rPr lang="lv-LV" sz="1600" b="0" i="0" u="none" strike="noStrike" baseline="0" dirty="0">
                <a:ea typeface="Cambria" panose="02040503050406030204" pitchFamily="18" charset="0"/>
              </a:rPr>
              <a:t> </a:t>
            </a:r>
            <a:r>
              <a:rPr lang="lv-LV" sz="1600" b="0" i="0" u="none" strike="noStrike" baseline="0" dirty="0" err="1">
                <a:ea typeface="Cambria" panose="02040503050406030204" pitchFamily="18" charset="0"/>
              </a:rPr>
              <a:t>Partner</a:t>
            </a:r>
            <a:r>
              <a:rPr lang="lv-LV" sz="1600" b="0" i="0" u="none" strike="noStrike" baseline="0" dirty="0">
                <a:ea typeface="Cambria" panose="02040503050406030204" pitchFamily="18" charset="0"/>
              </a:rPr>
              <a:t> </a:t>
            </a:r>
            <a:r>
              <a:rPr lang="lv-LV" sz="1600" b="0" i="0" u="none" strike="noStrike" baseline="0" dirty="0" err="1">
                <a:ea typeface="Cambria" panose="02040503050406030204" pitchFamily="18" charset="0"/>
              </a:rPr>
              <a:t>in</a:t>
            </a:r>
            <a:r>
              <a:rPr lang="lv-LV" sz="1600" b="0" i="0" u="none" strike="noStrike" baseline="0" dirty="0">
                <a:ea typeface="Cambria" panose="02040503050406030204" pitchFamily="18" charset="0"/>
              </a:rPr>
              <a:t> HEU</a:t>
            </a:r>
          </a:p>
          <a:p>
            <a:pPr>
              <a:lnSpc>
                <a:spcPct val="200000"/>
              </a:lnSpc>
            </a:pPr>
            <a:endParaRPr lang="lv-LV" sz="1600" b="0" i="0" u="none" strike="noStrike" baseline="0" dirty="0">
              <a:ea typeface="Cambria" panose="02040503050406030204" pitchFamily="18" charset="0"/>
            </a:endParaRPr>
          </a:p>
          <a:p>
            <a:pPr marL="0" indent="0" algn="ctr">
              <a:lnSpc>
                <a:spcPct val="200000"/>
              </a:lnSpc>
              <a:buNone/>
            </a:pPr>
            <a:r>
              <a:rPr lang="lv-LV" sz="1600" b="0" i="1" u="none" strike="noStrike" baseline="0" dirty="0">
                <a:ea typeface="Cambria" panose="02040503050406030204" pitchFamily="18" charset="0"/>
              </a:rPr>
              <a:t>- no </a:t>
            </a:r>
            <a:r>
              <a:rPr lang="lv-LV" sz="1600" b="0" i="1" u="none" strike="noStrike" baseline="0" dirty="0" err="1">
                <a:ea typeface="Cambria" panose="02040503050406030204" pitchFamily="18" charset="0"/>
              </a:rPr>
              <a:t>overall</a:t>
            </a:r>
            <a:r>
              <a:rPr lang="lv-LV" sz="1600" b="0" i="1" u="none" strike="noStrike" baseline="0" dirty="0">
                <a:ea typeface="Cambria" panose="02040503050406030204" pitchFamily="18" charset="0"/>
              </a:rPr>
              <a:t> </a:t>
            </a:r>
            <a:r>
              <a:rPr lang="lv-LV" sz="1600" b="0" i="1" u="none" strike="noStrike" baseline="0" dirty="0" err="1">
                <a:ea typeface="Cambria" panose="02040503050406030204" pitchFamily="18" charset="0"/>
              </a:rPr>
              <a:t>page</a:t>
            </a:r>
            <a:r>
              <a:rPr lang="lv-LV" sz="1600" b="0" i="1" u="none" strike="noStrike" baseline="0" dirty="0">
                <a:ea typeface="Cambria" panose="02040503050406030204" pitchFamily="18" charset="0"/>
              </a:rPr>
              <a:t> limit - </a:t>
            </a:r>
          </a:p>
          <a:p>
            <a:pPr>
              <a:lnSpc>
                <a:spcPct val="200000"/>
              </a:lnSpc>
            </a:pPr>
            <a:endParaRPr lang="en-US" sz="1600" b="0" i="0" u="none" strike="noStrike" baseline="0" dirty="0">
              <a:ea typeface="Cambria" panose="02040503050406030204" pitchFamily="18" charset="0"/>
            </a:endParaRPr>
          </a:p>
          <a:p>
            <a:pPr marL="0" indent="0">
              <a:buNone/>
            </a:pPr>
            <a:endParaRPr lang="lv-LV" sz="1800" b="0" i="0" u="none" strike="noStrike" baseline="0" dirty="0">
              <a:latin typeface="Calibri" panose="020F0502020204030204" pitchFamily="34" charset="0"/>
            </a:endParaRPr>
          </a:p>
        </p:txBody>
      </p:sp>
      <p:pic>
        <p:nvPicPr>
          <p:cNvPr id="5" name="Picture 4" descr="Icon&#10;&#10;Description automatically generated">
            <a:extLst>
              <a:ext uri="{FF2B5EF4-FFF2-40B4-BE49-F238E27FC236}">
                <a16:creationId xmlns:a16="http://schemas.microsoft.com/office/drawing/2014/main" id="{38F20DA5-255E-4812-9280-BC7F8382DB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139" y="2276872"/>
            <a:ext cx="683568" cy="683568"/>
          </a:xfrm>
          <a:prstGeom prst="rect">
            <a:avLst/>
          </a:prstGeom>
        </p:spPr>
      </p:pic>
      <p:pic>
        <p:nvPicPr>
          <p:cNvPr id="7" name="Picture 6" descr="Icon&#10;&#10;Description automatically generated">
            <a:extLst>
              <a:ext uri="{FF2B5EF4-FFF2-40B4-BE49-F238E27FC236}">
                <a16:creationId xmlns:a16="http://schemas.microsoft.com/office/drawing/2014/main" id="{677BC5B5-8ACE-403D-A69A-A0DE637BAA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229" y="3802025"/>
            <a:ext cx="683568" cy="683568"/>
          </a:xfrm>
          <a:prstGeom prst="rect">
            <a:avLst/>
          </a:prstGeom>
        </p:spPr>
      </p:pic>
      <p:pic>
        <p:nvPicPr>
          <p:cNvPr id="9" name="Picture 8" descr="Icon&#10;&#10;Description automatically generated">
            <a:extLst>
              <a:ext uri="{FF2B5EF4-FFF2-40B4-BE49-F238E27FC236}">
                <a16:creationId xmlns:a16="http://schemas.microsoft.com/office/drawing/2014/main" id="{7DA2E8CD-EE87-457A-81D8-E00281CAD1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229" y="1498779"/>
            <a:ext cx="683568" cy="683568"/>
          </a:xfrm>
          <a:prstGeom prst="rect">
            <a:avLst/>
          </a:prstGeom>
        </p:spPr>
      </p:pic>
    </p:spTree>
    <p:extLst>
      <p:ext uri="{BB962C8B-B14F-4D97-AF65-F5344CB8AC3E}">
        <p14:creationId xmlns:p14="http://schemas.microsoft.com/office/powerpoint/2010/main" val="17245761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br>
              <a:rPr lang="lv-LV" sz="1800" b="0" i="0" u="none" strike="noStrike" baseline="0" dirty="0">
                <a:solidFill>
                  <a:srgbClr val="000000"/>
                </a:solidFill>
                <a:latin typeface="Cambria" panose="02040503050406030204" pitchFamily="18" charset="0"/>
                <a:ea typeface="Cambria" panose="02040503050406030204" pitchFamily="18" charset="0"/>
                <a:cs typeface="Arial" panose="020B0604020202020204" pitchFamily="34" charset="0"/>
              </a:rPr>
            </a:br>
            <a:r>
              <a:rPr lang="lv-LV" sz="2400" i="0" u="none" strike="noStrike" baseline="0" dirty="0" err="1">
                <a:latin typeface="Cambria" panose="02040503050406030204" pitchFamily="18" charset="0"/>
                <a:ea typeface="Cambria" panose="02040503050406030204" pitchFamily="18" charset="0"/>
                <a:cs typeface="Arial" panose="020B0604020202020204" pitchFamily="34" charset="0"/>
              </a:rPr>
              <a:t>Important</a:t>
            </a:r>
            <a:r>
              <a:rPr lang="lv-LV" sz="2400" i="0" u="none" strike="noStrike" baseline="0" dirty="0">
                <a:latin typeface="Cambria" panose="02040503050406030204" pitchFamily="18" charset="0"/>
                <a:ea typeface="Cambria" panose="02040503050406030204" pitchFamily="18" charset="0"/>
                <a:cs typeface="Arial" panose="020B0604020202020204" pitchFamily="34" charset="0"/>
              </a:rPr>
              <a:t> </a:t>
            </a:r>
            <a:r>
              <a:rPr lang="lv-LV" sz="2400" i="0" u="none" strike="noStrike" baseline="0" dirty="0" err="1">
                <a:latin typeface="Cambria" panose="02040503050406030204" pitchFamily="18" charset="0"/>
                <a:ea typeface="Cambria" panose="02040503050406030204" pitchFamily="18" charset="0"/>
                <a:cs typeface="Arial" panose="020B0604020202020204" pitchFamily="34" charset="0"/>
              </a:rPr>
              <a:t>background</a:t>
            </a:r>
            <a:r>
              <a:rPr lang="lv-LV" sz="2400" i="0" u="none" strike="noStrike" baseline="0" dirty="0">
                <a:latin typeface="Cambria" panose="02040503050406030204" pitchFamily="18" charset="0"/>
                <a:ea typeface="Cambria" panose="02040503050406030204" pitchFamily="18" charset="0"/>
                <a:cs typeface="Arial" panose="020B0604020202020204" pitchFamily="34" charset="0"/>
              </a:rPr>
              <a:t> </a:t>
            </a:r>
            <a:r>
              <a:rPr lang="lv-LV" sz="2400" i="0" u="none" strike="noStrike" baseline="0" dirty="0" err="1">
                <a:latin typeface="Cambria" panose="02040503050406030204" pitchFamily="18" charset="0"/>
                <a:ea typeface="Cambria" panose="02040503050406030204" pitchFamily="18" charset="0"/>
                <a:cs typeface="Arial" panose="020B0604020202020204" pitchFamily="34" charset="0"/>
              </a:rPr>
              <a:t>policies</a:t>
            </a:r>
            <a:endParaRPr lang="pl-PL" dirty="0">
              <a:latin typeface="Cambria" panose="02040503050406030204" pitchFamily="18" charset="0"/>
              <a:ea typeface="Cambria" panose="02040503050406030204" pitchFamily="18" charset="0"/>
              <a:cs typeface="Arial" panose="020B0604020202020204" pitchFamily="34" charset="0"/>
            </a:endParaRPr>
          </a:p>
        </p:txBody>
      </p:sp>
      <p:pic>
        <p:nvPicPr>
          <p:cNvPr id="1032" name="Picture 8" descr="Global goals - KPMG Barbados">
            <a:extLst>
              <a:ext uri="{FF2B5EF4-FFF2-40B4-BE49-F238E27FC236}">
                <a16:creationId xmlns:a16="http://schemas.microsoft.com/office/drawing/2014/main" id="{2EC4CD90-B910-40B6-B62C-F544C5BA61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166608"/>
            <a:ext cx="5904656" cy="299356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uropean Green Deal - Afera">
            <a:extLst>
              <a:ext uri="{FF2B5EF4-FFF2-40B4-BE49-F238E27FC236}">
                <a16:creationId xmlns:a16="http://schemas.microsoft.com/office/drawing/2014/main" id="{966017DF-BC70-4D56-A624-CAAA867C861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5229"/>
          <a:stretch/>
        </p:blipFill>
        <p:spPr bwMode="auto">
          <a:xfrm>
            <a:off x="3699455" y="4276802"/>
            <a:ext cx="5466249" cy="2581198"/>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49454471-B5CC-4F43-91CC-1F85698804BD}"/>
              </a:ext>
            </a:extLst>
          </p:cNvPr>
          <p:cNvSpPr txBox="1"/>
          <p:nvPr/>
        </p:nvSpPr>
        <p:spPr>
          <a:xfrm>
            <a:off x="107504" y="4725144"/>
            <a:ext cx="3312368" cy="1200329"/>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marR="0" algn="l"/>
            <a:r>
              <a:rPr lang="en-US" sz="1800" b="0" i="0" u="none" strike="noStrike" baseline="0" dirty="0">
                <a:solidFill>
                  <a:schemeClr val="tx2">
                    <a:lumMod val="75000"/>
                  </a:schemeClr>
                </a:solidFill>
                <a:latin typeface="Cambria" panose="02040503050406030204" pitchFamily="18" charset="0"/>
                <a:ea typeface="Cambria" panose="02040503050406030204" pitchFamily="18" charset="0"/>
              </a:rPr>
              <a:t>Underlying </a:t>
            </a:r>
            <a:r>
              <a:rPr lang="en-US" sz="1800" b="0" i="0" u="none" strike="noStrike" baseline="0" dirty="0">
                <a:solidFill>
                  <a:schemeClr val="tx2">
                    <a:lumMod val="75000"/>
                  </a:schemeClr>
                </a:solidFill>
                <a:highlight>
                  <a:srgbClr val="00FF00"/>
                </a:highlight>
                <a:latin typeface="Cambria" panose="02040503050406030204" pitchFamily="18" charset="0"/>
                <a:ea typeface="Cambria" panose="02040503050406030204" pitchFamily="18" charset="0"/>
              </a:rPr>
              <a:t>Principles: </a:t>
            </a:r>
            <a:endParaRPr lang="lv-LV" sz="1800" b="0" i="0" u="none" strike="noStrike" baseline="0" dirty="0">
              <a:solidFill>
                <a:schemeClr val="tx2">
                  <a:lumMod val="75000"/>
                </a:schemeClr>
              </a:solidFill>
              <a:highlight>
                <a:srgbClr val="00FF00"/>
              </a:highlight>
              <a:latin typeface="Cambria" panose="02040503050406030204" pitchFamily="18" charset="0"/>
              <a:ea typeface="Cambria" panose="02040503050406030204" pitchFamily="18" charset="0"/>
            </a:endParaRPr>
          </a:p>
          <a:p>
            <a:pPr marL="285750" marR="0" indent="-285750" algn="l">
              <a:buFont typeface="Wingdings" panose="05000000000000000000" pitchFamily="2" charset="2"/>
              <a:buChar char="v"/>
            </a:pPr>
            <a:r>
              <a:rPr lang="en-US" sz="1800" b="1" i="0" u="none" strike="noStrike" baseline="0" dirty="0">
                <a:solidFill>
                  <a:schemeClr val="tx2">
                    <a:lumMod val="75000"/>
                  </a:schemeClr>
                </a:solidFill>
                <a:latin typeface="Cambria" panose="02040503050406030204" pitchFamily="18" charset="0"/>
                <a:ea typeface="Cambria" panose="02040503050406030204" pitchFamily="18" charset="0"/>
              </a:rPr>
              <a:t>Open Science, </a:t>
            </a:r>
            <a:endParaRPr lang="lv-LV" sz="1800" b="1" i="0" u="none" strike="noStrike" baseline="0" dirty="0">
              <a:solidFill>
                <a:schemeClr val="tx2">
                  <a:lumMod val="75000"/>
                </a:schemeClr>
              </a:solidFill>
              <a:latin typeface="Cambria" panose="02040503050406030204" pitchFamily="18" charset="0"/>
              <a:ea typeface="Cambria" panose="02040503050406030204" pitchFamily="18" charset="0"/>
            </a:endParaRPr>
          </a:p>
          <a:p>
            <a:pPr marL="285750" marR="0" indent="-285750" algn="l">
              <a:buFont typeface="Wingdings" panose="05000000000000000000" pitchFamily="2" charset="2"/>
              <a:buChar char="v"/>
            </a:pPr>
            <a:r>
              <a:rPr lang="en-US" sz="1800" b="1" i="0" u="none" strike="noStrike" baseline="0" dirty="0">
                <a:solidFill>
                  <a:schemeClr val="tx2">
                    <a:lumMod val="75000"/>
                  </a:schemeClr>
                </a:solidFill>
                <a:latin typeface="Cambria" panose="02040503050406030204" pitchFamily="18" charset="0"/>
                <a:ea typeface="Cambria" panose="02040503050406030204" pitchFamily="18" charset="0"/>
              </a:rPr>
              <a:t>Responsible Research &amp; Innovation (RRI)</a:t>
            </a:r>
            <a:endParaRPr lang="en-US" sz="1800" b="0" i="0" u="none" strike="noStrike" baseline="0" dirty="0">
              <a:solidFill>
                <a:schemeClr val="tx2">
                  <a:lumMod val="75000"/>
                </a:schemeClr>
              </a:solidFill>
              <a:latin typeface="Cambria" panose="02040503050406030204" pitchFamily="18" charset="0"/>
              <a:ea typeface="Cambria" panose="02040503050406030204" pitchFamily="18" charset="0"/>
            </a:endParaRPr>
          </a:p>
        </p:txBody>
      </p:sp>
      <p:sp>
        <p:nvSpPr>
          <p:cNvPr id="22" name="TextBox 21">
            <a:extLst>
              <a:ext uri="{FF2B5EF4-FFF2-40B4-BE49-F238E27FC236}">
                <a16:creationId xmlns:a16="http://schemas.microsoft.com/office/drawing/2014/main" id="{FA043B0E-2E6E-4061-B6B1-0E7C4C5CFAC4}"/>
              </a:ext>
            </a:extLst>
          </p:cNvPr>
          <p:cNvSpPr txBox="1"/>
          <p:nvPr/>
        </p:nvSpPr>
        <p:spPr>
          <a:xfrm>
            <a:off x="6361550" y="1423846"/>
            <a:ext cx="2520280" cy="230832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R="0" algn="l"/>
            <a:r>
              <a:rPr lang="en-US" sz="1800" b="0" i="0" u="none" strike="noStrike" baseline="0" dirty="0">
                <a:solidFill>
                  <a:schemeClr val="tx2">
                    <a:lumMod val="75000"/>
                  </a:schemeClr>
                </a:solidFill>
                <a:latin typeface="Cambria" panose="02040503050406030204" pitchFamily="18" charset="0"/>
                <a:ea typeface="Cambria" panose="02040503050406030204" pitchFamily="18" charset="0"/>
              </a:rPr>
              <a:t>Commitment to the </a:t>
            </a:r>
            <a:r>
              <a:rPr lang="en-US" sz="1800" b="1" i="0" u="none" strike="noStrike" baseline="0" dirty="0">
                <a:solidFill>
                  <a:schemeClr val="tx2">
                    <a:lumMod val="75000"/>
                  </a:schemeClr>
                </a:solidFill>
                <a:latin typeface="Cambria" panose="02040503050406030204" pitchFamily="18" charset="0"/>
                <a:ea typeface="Cambria" panose="02040503050406030204" pitchFamily="18" charset="0"/>
              </a:rPr>
              <a:t>European </a:t>
            </a:r>
            <a:r>
              <a:rPr lang="en-US" sz="1800" b="1" i="0" u="none" strike="noStrike" baseline="0" dirty="0">
                <a:solidFill>
                  <a:schemeClr val="tx2">
                    <a:lumMod val="75000"/>
                  </a:schemeClr>
                </a:solidFill>
                <a:highlight>
                  <a:srgbClr val="00FF00"/>
                </a:highlight>
                <a:latin typeface="Cambria" panose="02040503050406030204" pitchFamily="18" charset="0"/>
                <a:ea typeface="Cambria" panose="02040503050406030204" pitchFamily="18" charset="0"/>
              </a:rPr>
              <a:t>Charter</a:t>
            </a:r>
            <a:r>
              <a:rPr lang="en-US" sz="1800" b="1" i="0" u="none" strike="noStrike" baseline="0" dirty="0">
                <a:solidFill>
                  <a:schemeClr val="tx2">
                    <a:lumMod val="75000"/>
                  </a:schemeClr>
                </a:solidFill>
                <a:latin typeface="Cambria" panose="02040503050406030204" pitchFamily="18" charset="0"/>
                <a:ea typeface="Cambria" panose="02040503050406030204" pitchFamily="18" charset="0"/>
              </a:rPr>
              <a:t> for Researchers</a:t>
            </a:r>
            <a:r>
              <a:rPr lang="en-US" sz="1800" b="0" i="0" u="none" strike="noStrike" baseline="0" dirty="0">
                <a:solidFill>
                  <a:schemeClr val="tx2">
                    <a:lumMod val="75000"/>
                  </a:schemeClr>
                </a:solidFill>
                <a:latin typeface="Cambria" panose="02040503050406030204" pitchFamily="18" charset="0"/>
                <a:ea typeface="Cambria" panose="02040503050406030204" pitchFamily="18" charset="0"/>
              </a:rPr>
              <a:t> and the </a:t>
            </a:r>
            <a:r>
              <a:rPr lang="en-US" sz="1800" b="1" i="0" u="none" strike="noStrike" baseline="0" dirty="0">
                <a:solidFill>
                  <a:schemeClr val="tx2">
                    <a:lumMod val="75000"/>
                  </a:schemeClr>
                </a:solidFill>
                <a:highlight>
                  <a:srgbClr val="00FF00"/>
                </a:highlight>
                <a:latin typeface="Cambria" panose="02040503050406030204" pitchFamily="18" charset="0"/>
                <a:ea typeface="Cambria" panose="02040503050406030204" pitchFamily="18" charset="0"/>
              </a:rPr>
              <a:t>Code of Conduct </a:t>
            </a:r>
            <a:r>
              <a:rPr lang="en-US" sz="1800" b="1" i="0" u="none" strike="noStrike" baseline="0" dirty="0">
                <a:solidFill>
                  <a:schemeClr val="tx2">
                    <a:lumMod val="75000"/>
                  </a:schemeClr>
                </a:solidFill>
                <a:latin typeface="Cambria" panose="02040503050406030204" pitchFamily="18" charset="0"/>
                <a:ea typeface="Cambria" panose="02040503050406030204" pitchFamily="18" charset="0"/>
              </a:rPr>
              <a:t>for the Recruitment of Researchers</a:t>
            </a:r>
            <a:r>
              <a:rPr lang="en-US" sz="1800" b="0" i="0" u="none" strike="noStrike" baseline="0" dirty="0">
                <a:solidFill>
                  <a:schemeClr val="tx2">
                    <a:lumMod val="75000"/>
                  </a:schemeClr>
                </a:solidFill>
                <a:latin typeface="Cambria" panose="02040503050406030204" pitchFamily="18" charset="0"/>
                <a:ea typeface="Cambria" panose="02040503050406030204" pitchFamily="18" charset="0"/>
              </a:rPr>
              <a:t>+ </a:t>
            </a:r>
            <a:r>
              <a:rPr lang="en-US" sz="1800" b="1" i="0" u="none" strike="noStrike" baseline="0" dirty="0">
                <a:solidFill>
                  <a:schemeClr val="tx2">
                    <a:lumMod val="75000"/>
                  </a:schemeClr>
                </a:solidFill>
                <a:latin typeface="Cambria" panose="02040503050406030204" pitchFamily="18" charset="0"/>
                <a:ea typeface="Cambria" panose="02040503050406030204" pitchFamily="18" charset="0"/>
              </a:rPr>
              <a:t>Innovative Doctoral Training Principles</a:t>
            </a:r>
            <a:endParaRPr lang="en-US" sz="1800" b="0" i="0" u="none" strike="noStrike" baseline="0" dirty="0">
              <a:solidFill>
                <a:schemeClr val="tx2">
                  <a:lumMod val="75000"/>
                </a:schemeClr>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041241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09A97-902D-4DD7-BC9C-9DBA4F2CE08C}"/>
              </a:ext>
            </a:extLst>
          </p:cNvPr>
          <p:cNvSpPr>
            <a:spLocks noGrp="1"/>
          </p:cNvSpPr>
          <p:nvPr>
            <p:ph type="title"/>
          </p:nvPr>
        </p:nvSpPr>
        <p:spPr/>
        <p:txBody>
          <a:bodyPr/>
          <a:lstStyle/>
          <a:p>
            <a:r>
              <a:rPr lang="lv-LV" dirty="0">
                <a:latin typeface="Cambria" panose="02040503050406030204" pitchFamily="18" charset="0"/>
                <a:ea typeface="Cambria" panose="02040503050406030204" pitchFamily="18" charset="0"/>
              </a:rPr>
              <a:t>MSCA Green </a:t>
            </a:r>
            <a:r>
              <a:rPr lang="lv-LV" dirty="0" err="1">
                <a:latin typeface="Cambria" panose="02040503050406030204" pitchFamily="18" charset="0"/>
                <a:ea typeface="Cambria" panose="02040503050406030204" pitchFamily="18" charset="0"/>
              </a:rPr>
              <a:t>Charter</a:t>
            </a:r>
            <a:endParaRPr lang="lv-LV"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a16="http://schemas.microsoft.com/office/drawing/2014/main" id="{7F038309-9FAA-4583-8AEE-FB3F8631242C}"/>
              </a:ext>
            </a:extLst>
          </p:cNvPr>
          <p:cNvSpPr>
            <a:spLocks noGrp="1"/>
          </p:cNvSpPr>
          <p:nvPr>
            <p:ph idx="1"/>
          </p:nvPr>
        </p:nvSpPr>
        <p:spPr>
          <a:xfrm>
            <a:off x="683568" y="3429000"/>
            <a:ext cx="8208912" cy="2697163"/>
          </a:xfrm>
        </p:spPr>
        <p:txBody>
          <a:bodyPr>
            <a:normAutofit/>
          </a:bodyPr>
          <a:lstStyle/>
          <a:p>
            <a:pPr marL="285750" indent="-285750"/>
            <a:r>
              <a:rPr lang="lv-LV" sz="1800" b="0" i="0" u="none" strike="noStrike" baseline="0" dirty="0" err="1">
                <a:solidFill>
                  <a:schemeClr val="tx2">
                    <a:lumMod val="75000"/>
                  </a:schemeClr>
                </a:solidFill>
                <a:latin typeface="Cambria" panose="02040503050406030204" pitchFamily="18" charset="0"/>
                <a:ea typeface="Cambria" panose="02040503050406030204" pitchFamily="18" charset="0"/>
              </a:rPr>
              <a:t>Researcher</a:t>
            </a:r>
            <a:r>
              <a:rPr lang="lv-LV" sz="1800" b="0" i="0" u="none" strike="noStrike" baseline="0" dirty="0">
                <a:solidFill>
                  <a:schemeClr val="tx2">
                    <a:lumMod val="75000"/>
                  </a:schemeClr>
                </a:solidFill>
                <a:latin typeface="Cambria" panose="02040503050406030204" pitchFamily="18" charset="0"/>
                <a:ea typeface="Cambria" panose="02040503050406030204" pitchFamily="18" charset="0"/>
              </a:rPr>
              <a:t>, </a:t>
            </a:r>
            <a:r>
              <a:rPr lang="lv-LV" b="0" dirty="0" err="1">
                <a:solidFill>
                  <a:schemeClr val="tx2">
                    <a:lumMod val="75000"/>
                  </a:schemeClr>
                </a:solidFill>
                <a:ea typeface="Cambria" panose="02040503050406030204" pitchFamily="18" charset="0"/>
              </a:rPr>
              <a:t>Institutional</a:t>
            </a:r>
            <a:r>
              <a:rPr lang="lv-LV" b="0" dirty="0">
                <a:solidFill>
                  <a:schemeClr val="tx2">
                    <a:lumMod val="75000"/>
                  </a:schemeClr>
                </a:solidFill>
                <a:ea typeface="Cambria" panose="02040503050406030204" pitchFamily="18" charset="0"/>
              </a:rPr>
              <a:t> </a:t>
            </a:r>
            <a:r>
              <a:rPr lang="lv-LV" b="0" dirty="0" err="1">
                <a:solidFill>
                  <a:schemeClr val="tx2">
                    <a:lumMod val="75000"/>
                  </a:schemeClr>
                </a:solidFill>
                <a:ea typeface="Cambria" panose="02040503050406030204" pitchFamily="18" charset="0"/>
              </a:rPr>
              <a:t>and</a:t>
            </a:r>
            <a:r>
              <a:rPr lang="lv-LV" b="0" dirty="0">
                <a:solidFill>
                  <a:schemeClr val="tx2">
                    <a:lumMod val="75000"/>
                  </a:schemeClr>
                </a:solidFill>
                <a:ea typeface="Cambria" panose="02040503050406030204" pitchFamily="18" charset="0"/>
              </a:rPr>
              <a:t> </a:t>
            </a:r>
            <a:r>
              <a:rPr lang="en-US" b="0" dirty="0">
                <a:solidFill>
                  <a:schemeClr val="tx2">
                    <a:lumMod val="75000"/>
                  </a:schemeClr>
                </a:solidFill>
                <a:ea typeface="Cambria" panose="02040503050406030204" pitchFamily="18" charset="0"/>
              </a:rPr>
              <a:t>Consortium</a:t>
            </a:r>
            <a:r>
              <a:rPr lang="lv-LV" b="0" dirty="0">
                <a:solidFill>
                  <a:schemeClr val="tx2">
                    <a:lumMod val="75000"/>
                  </a:schemeClr>
                </a:solidFill>
                <a:ea typeface="Cambria" panose="02040503050406030204" pitchFamily="18" charset="0"/>
              </a:rPr>
              <a:t>- </a:t>
            </a:r>
            <a:r>
              <a:rPr lang="lv-LV" sz="1800" b="0" i="0" u="none" strike="noStrike" baseline="0" dirty="0" err="1">
                <a:solidFill>
                  <a:schemeClr val="tx2">
                    <a:lumMod val="75000"/>
                  </a:schemeClr>
                </a:solidFill>
                <a:latin typeface="Cambria" panose="02040503050406030204" pitchFamily="18" charset="0"/>
                <a:ea typeface="Cambria" panose="02040503050406030204" pitchFamily="18" charset="0"/>
              </a:rPr>
              <a:t>related</a:t>
            </a:r>
            <a:r>
              <a:rPr lang="lv-LV" sz="1800" b="0" i="0" u="none" strike="noStrike" baseline="0" dirty="0">
                <a:solidFill>
                  <a:schemeClr val="tx2">
                    <a:lumMod val="75000"/>
                  </a:schemeClr>
                </a:solidFill>
                <a:latin typeface="Cambria" panose="02040503050406030204" pitchFamily="18" charset="0"/>
                <a:ea typeface="Cambria" panose="02040503050406030204" pitchFamily="18" charset="0"/>
              </a:rPr>
              <a:t> </a:t>
            </a:r>
            <a:r>
              <a:rPr lang="lv-LV" b="0" dirty="0" err="1">
                <a:solidFill>
                  <a:schemeClr val="tx2">
                    <a:lumMod val="75000"/>
                  </a:schemeClr>
                </a:solidFill>
                <a:ea typeface="Cambria" panose="02040503050406030204" pitchFamily="18" charset="0"/>
              </a:rPr>
              <a:t>measures</a:t>
            </a:r>
            <a:r>
              <a:rPr lang="lv-LV" b="0" dirty="0">
                <a:solidFill>
                  <a:schemeClr val="tx2">
                    <a:lumMod val="75000"/>
                  </a:schemeClr>
                </a:solidFill>
                <a:ea typeface="Cambria" panose="02040503050406030204" pitchFamily="18" charset="0"/>
              </a:rPr>
              <a:t> </a:t>
            </a:r>
            <a:endParaRPr lang="lv-LV" sz="1800" b="0" i="0" u="none" strike="noStrike" baseline="0" dirty="0">
              <a:solidFill>
                <a:schemeClr val="tx2">
                  <a:lumMod val="75000"/>
                </a:schemeClr>
              </a:solidFill>
              <a:latin typeface="Cambria" panose="02040503050406030204" pitchFamily="18" charset="0"/>
              <a:ea typeface="Cambria" panose="02040503050406030204" pitchFamily="18" charset="0"/>
            </a:endParaRPr>
          </a:p>
          <a:p>
            <a:pPr marL="285750" indent="-285750">
              <a:buFont typeface="Wingdings" panose="05000000000000000000" pitchFamily="2" charset="2"/>
              <a:buChar char="v"/>
            </a:pPr>
            <a:r>
              <a:rPr lang="en-US" sz="1800" b="0" i="0" u="none" strike="noStrike" baseline="0" dirty="0">
                <a:solidFill>
                  <a:schemeClr val="tx2">
                    <a:lumMod val="75000"/>
                  </a:schemeClr>
                </a:solidFill>
                <a:latin typeface="Cambria" panose="02040503050406030204" pitchFamily="18" charset="0"/>
                <a:ea typeface="Cambria" panose="02040503050406030204" pitchFamily="18" charset="0"/>
              </a:rPr>
              <a:t>Outreach (applicable to MSCA researchers and participating institutions) </a:t>
            </a:r>
            <a:endParaRPr lang="lv-LV" sz="1400" b="0" dirty="0">
              <a:solidFill>
                <a:schemeClr val="tx2">
                  <a:lumMod val="75000"/>
                </a:schemeClr>
              </a:solidFill>
              <a:latin typeface="Cambria" panose="02040503050406030204" pitchFamily="18" charset="0"/>
              <a:ea typeface="Cambria" panose="02040503050406030204" pitchFamily="18" charset="0"/>
            </a:endParaRPr>
          </a:p>
          <a:p>
            <a:pPr algn="l"/>
            <a:endParaRPr lang="lv-LV" sz="1800" b="0" i="0" u="none" strike="noStrike" baseline="0" dirty="0">
              <a:solidFill>
                <a:schemeClr val="tx2">
                  <a:lumMod val="75000"/>
                </a:schemeClr>
              </a:solidFill>
              <a:ea typeface="Cambria" panose="02040503050406030204" pitchFamily="18" charset="0"/>
            </a:endParaRPr>
          </a:p>
          <a:p>
            <a:pPr marL="0" marR="0" indent="0" algn="l">
              <a:buNone/>
            </a:pPr>
            <a:r>
              <a:rPr lang="en-US" sz="1800" b="1" i="0" u="none" strike="noStrike" baseline="0" dirty="0">
                <a:solidFill>
                  <a:schemeClr val="tx2">
                    <a:lumMod val="75000"/>
                  </a:schemeClr>
                </a:solidFill>
                <a:highlight>
                  <a:srgbClr val="00FF00"/>
                </a:highlight>
                <a:ea typeface="Cambria" panose="02040503050406030204" pitchFamily="18" charset="0"/>
              </a:rPr>
              <a:t>Objectives</a:t>
            </a:r>
            <a:r>
              <a:rPr lang="en-US" sz="1800" b="0" i="0" u="none" strike="noStrike" baseline="0" dirty="0">
                <a:solidFill>
                  <a:schemeClr val="tx2">
                    <a:lumMod val="75000"/>
                  </a:schemeClr>
                </a:solidFill>
                <a:highlight>
                  <a:srgbClr val="00FF00"/>
                </a:highlight>
                <a:ea typeface="Cambria" panose="02040503050406030204" pitchFamily="18" charset="0"/>
              </a:rPr>
              <a:t>: </a:t>
            </a:r>
            <a:endParaRPr lang="lv-LV" sz="1800" b="0" i="0" u="none" strike="noStrike" baseline="0" dirty="0">
              <a:solidFill>
                <a:schemeClr val="tx2">
                  <a:lumMod val="75000"/>
                </a:schemeClr>
              </a:solidFill>
              <a:highlight>
                <a:srgbClr val="00FF00"/>
              </a:highlight>
              <a:ea typeface="Cambria" panose="02040503050406030204" pitchFamily="18" charset="0"/>
            </a:endParaRPr>
          </a:p>
          <a:p>
            <a:pPr marR="0" algn="l"/>
            <a:r>
              <a:rPr lang="en-US" sz="1800" b="0" i="0" u="none" strike="noStrike" baseline="0" dirty="0">
                <a:solidFill>
                  <a:schemeClr val="tx2">
                    <a:lumMod val="75000"/>
                  </a:schemeClr>
                </a:solidFill>
                <a:ea typeface="Cambria" panose="02040503050406030204" pitchFamily="18" charset="0"/>
              </a:rPr>
              <a:t>strive for a significant </a:t>
            </a:r>
            <a:r>
              <a:rPr lang="en-US" sz="1800" b="1" i="0" u="none" strike="noStrike" baseline="0" dirty="0">
                <a:solidFill>
                  <a:schemeClr val="tx2">
                    <a:lumMod val="75000"/>
                  </a:schemeClr>
                </a:solidFill>
                <a:ea typeface="Cambria" panose="02040503050406030204" pitchFamily="18" charset="0"/>
              </a:rPr>
              <a:t>reduction in the carbon footprint </a:t>
            </a:r>
            <a:r>
              <a:rPr lang="en-US" sz="1800" b="0" i="0" u="none" strike="noStrike" baseline="0" dirty="0">
                <a:solidFill>
                  <a:schemeClr val="tx2">
                    <a:lumMod val="75000"/>
                  </a:schemeClr>
                </a:solidFill>
                <a:ea typeface="Cambria" panose="02040503050406030204" pitchFamily="18" charset="0"/>
              </a:rPr>
              <a:t>of MSCA projects </a:t>
            </a:r>
          </a:p>
          <a:p>
            <a:pPr marR="0" algn="l"/>
            <a:r>
              <a:rPr lang="lv-LV" sz="1800" b="0" i="0" u="none" strike="noStrike" baseline="0" dirty="0" err="1">
                <a:solidFill>
                  <a:schemeClr val="tx2">
                    <a:lumMod val="75000"/>
                  </a:schemeClr>
                </a:solidFill>
                <a:ea typeface="Cambria" panose="02040503050406030204" pitchFamily="18" charset="0"/>
              </a:rPr>
              <a:t>Increase</a:t>
            </a:r>
            <a:r>
              <a:rPr lang="lv-LV" sz="1800" b="0" i="0" u="none" strike="noStrike" baseline="0" dirty="0">
                <a:solidFill>
                  <a:schemeClr val="tx2">
                    <a:lumMod val="75000"/>
                  </a:schemeClr>
                </a:solidFill>
                <a:ea typeface="Cambria" panose="02040503050406030204" pitchFamily="18" charset="0"/>
              </a:rPr>
              <a:t> </a:t>
            </a:r>
            <a:r>
              <a:rPr lang="lv-LV" sz="1800" b="1" i="0" u="none" strike="noStrike" baseline="0" dirty="0" err="1">
                <a:solidFill>
                  <a:schemeClr val="tx2">
                    <a:lumMod val="75000"/>
                  </a:schemeClr>
                </a:solidFill>
                <a:ea typeface="Cambria" panose="02040503050406030204" pitchFamily="18" charset="0"/>
              </a:rPr>
              <a:t>awareness</a:t>
            </a:r>
            <a:r>
              <a:rPr lang="lv-LV" sz="1800" b="1" i="0" u="none" strike="noStrike" baseline="0" dirty="0">
                <a:solidFill>
                  <a:schemeClr val="tx2">
                    <a:lumMod val="75000"/>
                  </a:schemeClr>
                </a:solidFill>
                <a:ea typeface="Cambria" panose="02040503050406030204" pitchFamily="18" charset="0"/>
              </a:rPr>
              <a:t> </a:t>
            </a:r>
            <a:r>
              <a:rPr lang="lv-LV" sz="1800" b="0" i="0" u="none" strike="noStrike" baseline="0" dirty="0" err="1">
                <a:solidFill>
                  <a:schemeClr val="tx2">
                    <a:lumMod val="75000"/>
                  </a:schemeClr>
                </a:solidFill>
                <a:ea typeface="Cambria" panose="02040503050406030204" pitchFamily="18" charset="0"/>
              </a:rPr>
              <a:t>on</a:t>
            </a:r>
            <a:r>
              <a:rPr lang="lv-LV" sz="1800" b="0" i="0" u="none" strike="noStrike" baseline="0" dirty="0">
                <a:solidFill>
                  <a:schemeClr val="tx2">
                    <a:lumMod val="75000"/>
                  </a:schemeClr>
                </a:solidFill>
                <a:ea typeface="Cambria" panose="02040503050406030204" pitchFamily="18" charset="0"/>
              </a:rPr>
              <a:t> </a:t>
            </a:r>
            <a:r>
              <a:rPr lang="lv-LV" sz="1800" b="0" i="0" u="none" strike="noStrike" baseline="0" dirty="0" err="1">
                <a:solidFill>
                  <a:schemeClr val="tx2">
                    <a:lumMod val="75000"/>
                  </a:schemeClr>
                </a:solidFill>
                <a:ea typeface="Cambria" panose="02040503050406030204" pitchFamily="18" charset="0"/>
              </a:rPr>
              <a:t>environmental</a:t>
            </a:r>
            <a:r>
              <a:rPr lang="lv-LV" sz="1800" b="0" i="0" u="none" strike="noStrike" baseline="0" dirty="0">
                <a:solidFill>
                  <a:schemeClr val="tx2">
                    <a:lumMod val="75000"/>
                  </a:schemeClr>
                </a:solidFill>
                <a:ea typeface="Cambria" panose="02040503050406030204" pitchFamily="18" charset="0"/>
              </a:rPr>
              <a:t> </a:t>
            </a:r>
            <a:r>
              <a:rPr lang="lv-LV" sz="1800" b="0" i="0" u="none" strike="noStrike" baseline="0" dirty="0" err="1">
                <a:solidFill>
                  <a:schemeClr val="tx2">
                    <a:lumMod val="75000"/>
                  </a:schemeClr>
                </a:solidFill>
                <a:ea typeface="Cambria" panose="02040503050406030204" pitchFamily="18" charset="0"/>
              </a:rPr>
              <a:t>issues</a:t>
            </a:r>
            <a:r>
              <a:rPr lang="lv-LV" sz="1800" b="0" i="0" u="none" strike="noStrike" baseline="0" dirty="0">
                <a:solidFill>
                  <a:schemeClr val="tx2">
                    <a:lumMod val="75000"/>
                  </a:schemeClr>
                </a:solidFill>
                <a:ea typeface="Cambria" panose="02040503050406030204" pitchFamily="18" charset="0"/>
              </a:rPr>
              <a:t> </a:t>
            </a:r>
          </a:p>
          <a:p>
            <a:pPr marR="0" algn="l"/>
            <a:r>
              <a:rPr lang="en-US" sz="1800" b="0" i="0" u="none" strike="noStrike" baseline="0" dirty="0">
                <a:solidFill>
                  <a:schemeClr val="tx2">
                    <a:lumMod val="75000"/>
                  </a:schemeClr>
                </a:solidFill>
                <a:ea typeface="Cambria" panose="02040503050406030204" pitchFamily="18" charset="0"/>
              </a:rPr>
              <a:t>promote </a:t>
            </a:r>
            <a:r>
              <a:rPr lang="en-US" sz="1800" b="1" i="0" u="none" strike="noStrike" baseline="0" dirty="0">
                <a:solidFill>
                  <a:schemeClr val="tx2">
                    <a:lumMod val="75000"/>
                  </a:schemeClr>
                </a:solidFill>
                <a:ea typeface="Cambria" panose="02040503050406030204" pitchFamily="18" charset="0"/>
              </a:rPr>
              <a:t>sustainable behaviors and policies </a:t>
            </a:r>
            <a:endParaRPr lang="en-US" sz="1800" b="0" i="0" u="none" strike="noStrike" baseline="0" dirty="0">
              <a:solidFill>
                <a:schemeClr val="tx2">
                  <a:lumMod val="75000"/>
                </a:schemeClr>
              </a:solidFill>
              <a:ea typeface="Cambria" panose="02040503050406030204" pitchFamily="18" charset="0"/>
            </a:endParaRPr>
          </a:p>
          <a:p>
            <a:pPr marR="0" algn="l"/>
            <a:r>
              <a:rPr lang="en-US" sz="1800" b="0" i="0" u="none" strike="noStrike" baseline="0" dirty="0">
                <a:solidFill>
                  <a:schemeClr val="tx2">
                    <a:lumMod val="75000"/>
                  </a:schemeClr>
                </a:solidFill>
                <a:ea typeface="Cambria" panose="02040503050406030204" pitchFamily="18" charset="0"/>
              </a:rPr>
              <a:t>support </a:t>
            </a:r>
            <a:r>
              <a:rPr lang="en-US" sz="1800" b="1" i="0" u="none" strike="noStrike" baseline="0" dirty="0">
                <a:solidFill>
                  <a:schemeClr val="tx2">
                    <a:lumMod val="75000"/>
                  </a:schemeClr>
                </a:solidFill>
                <a:ea typeface="Cambria" panose="02040503050406030204" pitchFamily="18" charset="0"/>
              </a:rPr>
              <a:t>policy and decision making</a:t>
            </a:r>
            <a:endParaRPr lang="en-US" sz="1800" b="0" i="0" u="none" strike="noStrike" baseline="0" dirty="0">
              <a:solidFill>
                <a:schemeClr val="tx2">
                  <a:lumMod val="75000"/>
                </a:schemeClr>
              </a:solidFill>
              <a:ea typeface="Cambria" panose="02040503050406030204" pitchFamily="18" charset="0"/>
            </a:endParaRPr>
          </a:p>
          <a:p>
            <a:pPr marR="0" algn="l"/>
            <a:endParaRPr lang="lv-LV" sz="1800" b="0" i="0" u="none" strike="noStrike" baseline="0" dirty="0">
              <a:solidFill>
                <a:srgbClr val="000000"/>
              </a:solidFill>
              <a:latin typeface="Arial" panose="020B0604020202020204" pitchFamily="34" charset="0"/>
            </a:endParaRPr>
          </a:p>
          <a:p>
            <a:endParaRPr lang="lv-LV" dirty="0"/>
          </a:p>
        </p:txBody>
      </p:sp>
      <p:pic>
        <p:nvPicPr>
          <p:cNvPr id="4" name="Content Placeholder 6">
            <a:extLst>
              <a:ext uri="{FF2B5EF4-FFF2-40B4-BE49-F238E27FC236}">
                <a16:creationId xmlns:a16="http://schemas.microsoft.com/office/drawing/2014/main" id="{6280DDEE-4A40-4C3D-B683-842AFD971557}"/>
              </a:ext>
            </a:extLst>
          </p:cNvPr>
          <p:cNvPicPr>
            <a:picLocks noChangeAspect="1"/>
          </p:cNvPicPr>
          <p:nvPr/>
        </p:nvPicPr>
        <p:blipFill rotWithShape="1">
          <a:blip r:embed="rId3"/>
          <a:srcRect l="9657" t="36000" r="23121" b="15999"/>
          <a:stretch/>
        </p:blipFill>
        <p:spPr>
          <a:xfrm>
            <a:off x="1619672" y="1124743"/>
            <a:ext cx="5616624" cy="215150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TextBox 4">
            <a:extLst>
              <a:ext uri="{FF2B5EF4-FFF2-40B4-BE49-F238E27FC236}">
                <a16:creationId xmlns:a16="http://schemas.microsoft.com/office/drawing/2014/main" id="{0DB5663C-5296-4CBC-8F1F-44C7D944A10B}"/>
              </a:ext>
            </a:extLst>
          </p:cNvPr>
          <p:cNvSpPr txBox="1"/>
          <p:nvPr/>
        </p:nvSpPr>
        <p:spPr>
          <a:xfrm>
            <a:off x="152213" y="6530860"/>
            <a:ext cx="9122828" cy="276999"/>
          </a:xfrm>
          <a:prstGeom prst="rect">
            <a:avLst/>
          </a:prstGeom>
          <a:noFill/>
        </p:spPr>
        <p:txBody>
          <a:bodyPr wrap="square">
            <a:spAutoFit/>
          </a:bodyPr>
          <a:lstStyle/>
          <a:p>
            <a:r>
              <a:rPr lang="lv-LV" sz="1200" dirty="0">
                <a:hlinkClick r:id="rId4"/>
              </a:rPr>
              <a:t>MSCA Green </a:t>
            </a:r>
            <a:r>
              <a:rPr lang="lv-LV" sz="1200" dirty="0" err="1">
                <a:hlinkClick r:id="rId4"/>
              </a:rPr>
              <a:t>charter</a:t>
            </a:r>
            <a:r>
              <a:rPr lang="lv-LV" sz="1200" dirty="0">
                <a:hlinkClick r:id="rId4"/>
              </a:rPr>
              <a:t>: https://op.europa.eu/en/publication-detail/-/publication/2bfbb0d9-9b3c-11eb-b85c-01aa75ed71a1/language-en</a:t>
            </a:r>
            <a:r>
              <a:rPr lang="lv-LV" sz="1200" dirty="0"/>
              <a:t> </a:t>
            </a:r>
          </a:p>
        </p:txBody>
      </p:sp>
    </p:spTree>
    <p:extLst>
      <p:ext uri="{BB962C8B-B14F-4D97-AF65-F5344CB8AC3E}">
        <p14:creationId xmlns:p14="http://schemas.microsoft.com/office/powerpoint/2010/main" val="2753732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F8611-8816-47FD-B4B5-9AFB3215052A}"/>
              </a:ext>
            </a:extLst>
          </p:cNvPr>
          <p:cNvSpPr>
            <a:spLocks noGrp="1"/>
          </p:cNvSpPr>
          <p:nvPr>
            <p:ph type="title"/>
          </p:nvPr>
        </p:nvSpPr>
        <p:spPr>
          <a:xfrm>
            <a:off x="457200" y="4086200"/>
            <a:ext cx="8229600" cy="1143000"/>
          </a:xfrm>
        </p:spPr>
        <p:txBody>
          <a:bodyPr>
            <a:normAutofit/>
          </a:bodyPr>
          <a:lstStyle/>
          <a:p>
            <a:r>
              <a:rPr lang="lv-LV" sz="3200" dirty="0">
                <a:latin typeface="Cambria" panose="02040503050406030204" pitchFamily="18" charset="0"/>
                <a:ea typeface="Cambria" panose="02040503050406030204" pitchFamily="18" charset="0"/>
              </a:rPr>
              <a:t>DISCL</a:t>
            </a:r>
            <a:r>
              <a:rPr lang="de-DE" sz="3200" dirty="0">
                <a:latin typeface="Cambria" panose="02040503050406030204" pitchFamily="18" charset="0"/>
                <a:ea typeface="Cambria" panose="02040503050406030204" pitchFamily="18" charset="0"/>
              </a:rPr>
              <a:t>A</a:t>
            </a:r>
            <a:r>
              <a:rPr lang="lv-LV" sz="3200" dirty="0">
                <a:latin typeface="Cambria" panose="02040503050406030204" pitchFamily="18" charset="0"/>
                <a:ea typeface="Cambria" panose="02040503050406030204" pitchFamily="18" charset="0"/>
              </a:rPr>
              <a:t>IMER</a:t>
            </a:r>
          </a:p>
        </p:txBody>
      </p:sp>
      <p:sp>
        <p:nvSpPr>
          <p:cNvPr id="3" name="Content Placeholder 2">
            <a:extLst>
              <a:ext uri="{FF2B5EF4-FFF2-40B4-BE49-F238E27FC236}">
                <a16:creationId xmlns:a16="http://schemas.microsoft.com/office/drawing/2014/main" id="{434C19F4-9404-4FCB-9D92-62B1E787C4FB}"/>
              </a:ext>
            </a:extLst>
          </p:cNvPr>
          <p:cNvSpPr>
            <a:spLocks noGrp="1"/>
          </p:cNvSpPr>
          <p:nvPr>
            <p:ph idx="1"/>
          </p:nvPr>
        </p:nvSpPr>
        <p:spPr>
          <a:xfrm>
            <a:off x="457200" y="5229200"/>
            <a:ext cx="8229600" cy="736513"/>
          </a:xfrm>
        </p:spPr>
        <p:txBody>
          <a:bodyPr>
            <a:normAutofit/>
          </a:bodyPr>
          <a:lstStyle/>
          <a:p>
            <a:pPr marL="0" indent="0" algn="ctr">
              <a:buNone/>
            </a:pPr>
            <a:r>
              <a:rPr lang="en-US" sz="2000" dirty="0">
                <a:solidFill>
                  <a:schemeClr val="tx2">
                    <a:lumMod val="75000"/>
                  </a:schemeClr>
                </a:solidFill>
                <a:latin typeface="Cambria" panose="02040503050406030204" pitchFamily="18" charset="0"/>
                <a:ea typeface="Cambria" panose="02040503050406030204" pitchFamily="18" charset="0"/>
              </a:rPr>
              <a:t>Please note that the information provided is based on </a:t>
            </a:r>
            <a:r>
              <a:rPr lang="lv-LV" sz="2000" dirty="0">
                <a:solidFill>
                  <a:schemeClr val="tx2">
                    <a:lumMod val="75000"/>
                  </a:schemeClr>
                </a:solidFill>
                <a:latin typeface="Cambria" panose="02040503050406030204" pitchFamily="18" charset="0"/>
                <a:ea typeface="Cambria" panose="02040503050406030204" pitchFamily="18" charset="0"/>
              </a:rPr>
              <a:t>MSCA </a:t>
            </a:r>
            <a:r>
              <a:rPr lang="en-US" sz="2000" dirty="0">
                <a:solidFill>
                  <a:schemeClr val="tx2">
                    <a:lumMod val="75000"/>
                  </a:schemeClr>
                </a:solidFill>
                <a:latin typeface="Cambria" panose="02040503050406030204" pitchFamily="18" charset="0"/>
                <a:ea typeface="Cambria" panose="02040503050406030204" pitchFamily="18" charset="0"/>
              </a:rPr>
              <a:t>draft work </a:t>
            </a:r>
            <a:r>
              <a:rPr lang="en-US" sz="2000" dirty="0" err="1">
                <a:solidFill>
                  <a:schemeClr val="tx2">
                    <a:lumMod val="75000"/>
                  </a:schemeClr>
                </a:solidFill>
                <a:latin typeface="Cambria" panose="02040503050406030204" pitchFamily="18" charset="0"/>
                <a:ea typeface="Cambria" panose="02040503050406030204" pitchFamily="18" charset="0"/>
              </a:rPr>
              <a:t>programme</a:t>
            </a:r>
            <a:r>
              <a:rPr lang="en-US" sz="2000" dirty="0">
                <a:solidFill>
                  <a:schemeClr val="tx2">
                    <a:lumMod val="75000"/>
                  </a:schemeClr>
                </a:solidFill>
                <a:latin typeface="Cambria" panose="02040503050406030204" pitchFamily="18" charset="0"/>
                <a:ea typeface="Cambria" panose="02040503050406030204" pitchFamily="18" charset="0"/>
              </a:rPr>
              <a:t> </a:t>
            </a:r>
            <a:r>
              <a:rPr lang="lv-LV" sz="2000" dirty="0" err="1">
                <a:solidFill>
                  <a:schemeClr val="tx2">
                    <a:lumMod val="75000"/>
                  </a:schemeClr>
                </a:solidFill>
                <a:latin typeface="Cambria" panose="02040503050406030204" pitchFamily="18" charset="0"/>
                <a:ea typeface="Cambria" panose="02040503050406030204" pitchFamily="18" charset="0"/>
              </a:rPr>
              <a:t>and</a:t>
            </a:r>
            <a:r>
              <a:rPr lang="lv-LV" sz="2000" dirty="0">
                <a:solidFill>
                  <a:schemeClr val="tx2">
                    <a:lumMod val="75000"/>
                  </a:schemeClr>
                </a:solidFill>
                <a:latin typeface="Cambria" panose="02040503050406030204" pitchFamily="18" charset="0"/>
                <a:ea typeface="Cambria" panose="02040503050406030204" pitchFamily="18" charset="0"/>
              </a:rPr>
              <a:t> </a:t>
            </a:r>
            <a:r>
              <a:rPr lang="lv-LV" sz="2000" dirty="0" err="1">
                <a:solidFill>
                  <a:schemeClr val="tx2">
                    <a:lumMod val="75000"/>
                  </a:schemeClr>
                </a:solidFill>
                <a:latin typeface="Cambria" panose="02040503050406030204" pitchFamily="18" charset="0"/>
                <a:ea typeface="Cambria" panose="02040503050406030204" pitchFamily="18" charset="0"/>
              </a:rPr>
              <a:t>may</a:t>
            </a:r>
            <a:r>
              <a:rPr lang="lv-LV" sz="2000" dirty="0">
                <a:solidFill>
                  <a:schemeClr val="tx2">
                    <a:lumMod val="75000"/>
                  </a:schemeClr>
                </a:solidFill>
                <a:latin typeface="Cambria" panose="02040503050406030204" pitchFamily="18" charset="0"/>
                <a:ea typeface="Cambria" panose="02040503050406030204" pitchFamily="18" charset="0"/>
              </a:rPr>
              <a:t> </a:t>
            </a:r>
            <a:r>
              <a:rPr lang="en-US" sz="2000" dirty="0">
                <a:solidFill>
                  <a:schemeClr val="tx2">
                    <a:lumMod val="75000"/>
                  </a:schemeClr>
                </a:solidFill>
                <a:latin typeface="Cambria" panose="02040503050406030204" pitchFamily="18" charset="0"/>
                <a:ea typeface="Cambria" panose="02040503050406030204" pitchFamily="18" charset="0"/>
              </a:rPr>
              <a:t>still </a:t>
            </a:r>
            <a:r>
              <a:rPr lang="lv-LV" sz="2000" dirty="0" err="1">
                <a:solidFill>
                  <a:schemeClr val="tx2">
                    <a:lumMod val="75000"/>
                  </a:schemeClr>
                </a:solidFill>
                <a:highlight>
                  <a:srgbClr val="00FF00"/>
                </a:highlight>
                <a:latin typeface="Cambria" panose="02040503050406030204" pitchFamily="18" charset="0"/>
                <a:ea typeface="Cambria" panose="02040503050406030204" pitchFamily="18" charset="0"/>
              </a:rPr>
              <a:t>be</a:t>
            </a:r>
            <a:r>
              <a:rPr lang="lv-LV" sz="2000" dirty="0">
                <a:solidFill>
                  <a:schemeClr val="tx2">
                    <a:lumMod val="75000"/>
                  </a:schemeClr>
                </a:solidFill>
                <a:highlight>
                  <a:srgbClr val="00FF00"/>
                </a:highlight>
                <a:latin typeface="Cambria" panose="02040503050406030204" pitchFamily="18" charset="0"/>
                <a:ea typeface="Cambria" panose="02040503050406030204" pitchFamily="18" charset="0"/>
              </a:rPr>
              <a:t> </a:t>
            </a:r>
            <a:r>
              <a:rPr lang="en-US" sz="2000" dirty="0">
                <a:solidFill>
                  <a:schemeClr val="tx2">
                    <a:lumMod val="75000"/>
                  </a:schemeClr>
                </a:solidFill>
                <a:highlight>
                  <a:srgbClr val="00FF00"/>
                </a:highlight>
                <a:latin typeface="Cambria" panose="02040503050406030204" pitchFamily="18" charset="0"/>
                <a:ea typeface="Cambria" panose="02040503050406030204" pitchFamily="18" charset="0"/>
              </a:rPr>
              <a:t>a subject of change. </a:t>
            </a:r>
          </a:p>
        </p:txBody>
      </p:sp>
      <p:sp>
        <p:nvSpPr>
          <p:cNvPr id="4" name="Slide Number Placeholder 3">
            <a:extLst>
              <a:ext uri="{FF2B5EF4-FFF2-40B4-BE49-F238E27FC236}">
                <a16:creationId xmlns:a16="http://schemas.microsoft.com/office/drawing/2014/main" id="{995DA409-8541-4537-9C97-3A87A66071AA}"/>
              </a:ext>
            </a:extLst>
          </p:cNvPr>
          <p:cNvSpPr>
            <a:spLocks noGrp="1"/>
          </p:cNvSpPr>
          <p:nvPr>
            <p:ph type="sldNum" sz="quarter" idx="12"/>
          </p:nvPr>
        </p:nvSpPr>
        <p:spPr/>
        <p:txBody>
          <a:bodyPr/>
          <a:lstStyle/>
          <a:p>
            <a:fld id="{544A824B-7A47-4232-8B8D-3BA9766874B2}" type="slidenum">
              <a:rPr lang="pl-PL" smtClean="0"/>
              <a:t>2</a:t>
            </a:fld>
            <a:endParaRPr lang="pl-PL"/>
          </a:p>
        </p:txBody>
      </p:sp>
      <p:pic>
        <p:nvPicPr>
          <p:cNvPr id="6" name="Picture 5" descr="Icon&#10;&#10;Description automatically generated">
            <a:extLst>
              <a:ext uri="{FF2B5EF4-FFF2-40B4-BE49-F238E27FC236}">
                <a16:creationId xmlns:a16="http://schemas.microsoft.com/office/drawing/2014/main" id="{F2E01961-F1CB-4C1E-AD71-1C286464A4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5816" y="4267435"/>
            <a:ext cx="571128" cy="571128"/>
          </a:xfrm>
          <a:prstGeom prst="rect">
            <a:avLst/>
          </a:prstGeom>
        </p:spPr>
      </p:pic>
    </p:spTree>
    <p:extLst>
      <p:ext uri="{BB962C8B-B14F-4D97-AF65-F5344CB8AC3E}">
        <p14:creationId xmlns:p14="http://schemas.microsoft.com/office/powerpoint/2010/main" val="4601685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EA249-E288-48A4-9931-D8E9BC72C175}"/>
              </a:ext>
            </a:extLst>
          </p:cNvPr>
          <p:cNvSpPr>
            <a:spLocks noGrp="1"/>
          </p:cNvSpPr>
          <p:nvPr>
            <p:ph type="title"/>
          </p:nvPr>
        </p:nvSpPr>
        <p:spPr/>
        <p:txBody>
          <a:bodyPr/>
          <a:lstStyle/>
          <a:p>
            <a:pPr algn="l"/>
            <a:r>
              <a:rPr lang="lv-LV" i="0" dirty="0">
                <a:solidFill>
                  <a:srgbClr val="002060"/>
                </a:solidFill>
                <a:effectLst/>
                <a:latin typeface="Cambria" panose="02040503050406030204" pitchFamily="18" charset="0"/>
                <a:ea typeface="Cambria" panose="02040503050406030204" pitchFamily="18" charset="0"/>
              </a:rPr>
              <a:t> MSCA </a:t>
            </a:r>
            <a:r>
              <a:rPr lang="lv-LV" i="0" dirty="0" err="1">
                <a:solidFill>
                  <a:srgbClr val="002060"/>
                </a:solidFill>
                <a:effectLst/>
                <a:latin typeface="Cambria" panose="02040503050406030204" pitchFamily="18" charset="0"/>
                <a:ea typeface="Cambria" panose="02040503050406030204" pitchFamily="18" charset="0"/>
              </a:rPr>
              <a:t>guidelines</a:t>
            </a:r>
            <a:r>
              <a:rPr lang="lv-LV" i="0" dirty="0">
                <a:solidFill>
                  <a:srgbClr val="002060"/>
                </a:solidFill>
                <a:effectLst/>
                <a:latin typeface="Cambria" panose="02040503050406030204" pitchFamily="18" charset="0"/>
                <a:ea typeface="Cambria" panose="02040503050406030204" pitchFamily="18" charset="0"/>
              </a:rPr>
              <a:t> </a:t>
            </a:r>
            <a:r>
              <a:rPr lang="lv-LV" i="0" dirty="0" err="1">
                <a:solidFill>
                  <a:srgbClr val="002060"/>
                </a:solidFill>
                <a:effectLst/>
                <a:latin typeface="Cambria" panose="02040503050406030204" pitchFamily="18" charset="0"/>
                <a:ea typeface="Cambria" panose="02040503050406030204" pitchFamily="18" charset="0"/>
              </a:rPr>
              <a:t>on</a:t>
            </a:r>
            <a:r>
              <a:rPr lang="lv-LV" i="0" dirty="0">
                <a:solidFill>
                  <a:srgbClr val="002060"/>
                </a:solidFill>
                <a:effectLst/>
                <a:latin typeface="Cambria" panose="02040503050406030204" pitchFamily="18" charset="0"/>
                <a:ea typeface="Cambria" panose="02040503050406030204" pitchFamily="18" charset="0"/>
              </a:rPr>
              <a:t> </a:t>
            </a:r>
            <a:r>
              <a:rPr lang="lv-LV" i="0" dirty="0" err="1">
                <a:solidFill>
                  <a:srgbClr val="002060"/>
                </a:solidFill>
                <a:effectLst/>
                <a:latin typeface="Cambria" panose="02040503050406030204" pitchFamily="18" charset="0"/>
                <a:ea typeface="Cambria" panose="02040503050406030204" pitchFamily="18" charset="0"/>
              </a:rPr>
              <a:t>supervision</a:t>
            </a:r>
            <a:endParaRPr lang="lv-LV" i="0" dirty="0">
              <a:solidFill>
                <a:srgbClr val="002060"/>
              </a:solidFill>
              <a:effectLst/>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a16="http://schemas.microsoft.com/office/drawing/2014/main" id="{CDD4EE84-0546-4765-ADD5-4E347B524A3F}"/>
              </a:ext>
            </a:extLst>
          </p:cNvPr>
          <p:cNvSpPr>
            <a:spLocks noGrp="1"/>
          </p:cNvSpPr>
          <p:nvPr>
            <p:ph idx="1"/>
          </p:nvPr>
        </p:nvSpPr>
        <p:spPr/>
        <p:txBody>
          <a:bodyPr>
            <a:normAutofit/>
          </a:bodyPr>
          <a:lstStyle/>
          <a:p>
            <a:endParaRPr lang="lv-LV" dirty="0"/>
          </a:p>
          <a:p>
            <a:endParaRPr lang="lv-LV" dirty="0"/>
          </a:p>
          <a:p>
            <a:endParaRPr lang="lv-LV" dirty="0"/>
          </a:p>
          <a:p>
            <a:endParaRPr lang="lv-LV" sz="1200" dirty="0"/>
          </a:p>
          <a:p>
            <a:endParaRPr lang="lv-LV" sz="1200" dirty="0"/>
          </a:p>
          <a:p>
            <a:endParaRPr lang="lv-LV" sz="1200" dirty="0"/>
          </a:p>
          <a:p>
            <a:endParaRPr lang="lv-LV" sz="1600" i="1" dirty="0">
              <a:ea typeface="Cambria" panose="02040503050406030204" pitchFamily="18" charset="0"/>
            </a:endParaRPr>
          </a:p>
          <a:p>
            <a:r>
              <a:rPr lang="en-US" sz="1600" b="0" i="1" u="none" strike="noStrike" baseline="0" dirty="0">
                <a:solidFill>
                  <a:srgbClr val="002060"/>
                </a:solidFill>
                <a:ea typeface="Cambria" panose="02040503050406030204" pitchFamily="18" charset="0"/>
              </a:rPr>
              <a:t>One of the essential elements of successful research is supervision. Good supervision contributes to creating a supportive environment for doctoral and postdoctoral researchers and staff to conduct their work and is of high importance for their career advancement: </a:t>
            </a:r>
            <a:r>
              <a:rPr lang="en-US" sz="1600" b="0" i="1" u="none" strike="noStrike" baseline="0" dirty="0">
                <a:solidFill>
                  <a:srgbClr val="002060"/>
                </a:solidFill>
                <a:highlight>
                  <a:srgbClr val="00FF00"/>
                </a:highlight>
                <a:ea typeface="Cambria" panose="02040503050406030204" pitchFamily="18" charset="0"/>
              </a:rPr>
              <a:t>guiding</a:t>
            </a:r>
            <a:r>
              <a:rPr lang="en-US" sz="1600" b="0" i="1" u="none" strike="noStrike" baseline="0" dirty="0">
                <a:solidFill>
                  <a:srgbClr val="002060"/>
                </a:solidFill>
                <a:ea typeface="Cambria" panose="02040503050406030204" pitchFamily="18" charset="0"/>
              </a:rPr>
              <a:t>, </a:t>
            </a:r>
            <a:r>
              <a:rPr lang="en-US" sz="1600" b="0" i="1" u="none" strike="noStrike" baseline="0" dirty="0">
                <a:solidFill>
                  <a:srgbClr val="002060"/>
                </a:solidFill>
                <a:highlight>
                  <a:srgbClr val="00FF00"/>
                </a:highlight>
                <a:ea typeface="Cambria" panose="02040503050406030204" pitchFamily="18" charset="0"/>
              </a:rPr>
              <a:t>supporting</a:t>
            </a:r>
            <a:r>
              <a:rPr lang="en-US" sz="1600" b="0" i="1" u="none" strike="noStrike" baseline="0" dirty="0">
                <a:solidFill>
                  <a:srgbClr val="002060"/>
                </a:solidFill>
                <a:ea typeface="Cambria" panose="02040503050406030204" pitchFamily="18" charset="0"/>
              </a:rPr>
              <a:t>, </a:t>
            </a:r>
            <a:r>
              <a:rPr lang="en-US" sz="1600" b="0" i="1" u="none" strike="noStrike" baseline="0" dirty="0">
                <a:solidFill>
                  <a:srgbClr val="002060"/>
                </a:solidFill>
                <a:highlight>
                  <a:srgbClr val="00FF00"/>
                </a:highlight>
                <a:ea typeface="Cambria" panose="02040503050406030204" pitchFamily="18" charset="0"/>
              </a:rPr>
              <a:t>directing</a:t>
            </a:r>
            <a:r>
              <a:rPr lang="en-US" sz="1600" b="0" i="1" u="none" strike="noStrike" baseline="0" dirty="0">
                <a:solidFill>
                  <a:srgbClr val="002060"/>
                </a:solidFill>
                <a:ea typeface="Cambria" panose="02040503050406030204" pitchFamily="18" charset="0"/>
              </a:rPr>
              <a:t>, </a:t>
            </a:r>
            <a:r>
              <a:rPr lang="en-US" sz="1600" b="0" i="1" u="none" strike="noStrike" baseline="0" dirty="0">
                <a:solidFill>
                  <a:srgbClr val="002060"/>
                </a:solidFill>
                <a:highlight>
                  <a:srgbClr val="00FF00"/>
                </a:highlight>
                <a:ea typeface="Cambria" panose="02040503050406030204" pitchFamily="18" charset="0"/>
              </a:rPr>
              <a:t>advising</a:t>
            </a:r>
            <a:r>
              <a:rPr lang="en-US" sz="1600" b="0" i="1" u="none" strike="noStrike" baseline="0" dirty="0">
                <a:solidFill>
                  <a:srgbClr val="002060"/>
                </a:solidFill>
                <a:ea typeface="Cambria" panose="02040503050406030204" pitchFamily="18" charset="0"/>
              </a:rPr>
              <a:t> and </a:t>
            </a:r>
            <a:r>
              <a:rPr lang="en-US" sz="1600" b="0" i="1" u="none" strike="noStrike" baseline="0" dirty="0">
                <a:solidFill>
                  <a:srgbClr val="002060"/>
                </a:solidFill>
                <a:highlight>
                  <a:srgbClr val="00FF00"/>
                </a:highlight>
                <a:ea typeface="Cambria" panose="02040503050406030204" pitchFamily="18" charset="0"/>
              </a:rPr>
              <a:t>mentoring</a:t>
            </a:r>
            <a:r>
              <a:rPr lang="en-US" sz="1600" b="0" i="1" u="none" strike="noStrike" baseline="0" dirty="0">
                <a:solidFill>
                  <a:srgbClr val="002060"/>
                </a:solidFill>
                <a:ea typeface="Cambria" panose="02040503050406030204" pitchFamily="18" charset="0"/>
              </a:rPr>
              <a:t> are key factors to enable a researcher to embark on a promising career path or to re-start a career in research. </a:t>
            </a:r>
            <a:endParaRPr lang="lv-LV" sz="1600" b="0" i="1" u="none" strike="noStrike" baseline="0" dirty="0">
              <a:solidFill>
                <a:srgbClr val="002060"/>
              </a:solidFill>
              <a:ea typeface="Cambria" panose="02040503050406030204" pitchFamily="18" charset="0"/>
            </a:endParaRPr>
          </a:p>
          <a:p>
            <a:endParaRPr lang="lv-LV" sz="1600" b="0" i="1" dirty="0">
              <a:solidFill>
                <a:srgbClr val="002060"/>
              </a:solidFill>
              <a:ea typeface="Cambria" panose="02040503050406030204" pitchFamily="18" charset="0"/>
            </a:endParaRPr>
          </a:p>
          <a:p>
            <a:r>
              <a:rPr lang="lv-LV" b="0" dirty="0" err="1"/>
              <a:t>Find</a:t>
            </a:r>
            <a:r>
              <a:rPr lang="lv-LV" b="0" dirty="0"/>
              <a:t> </a:t>
            </a:r>
            <a:r>
              <a:rPr lang="lv-LV" b="0" dirty="0" err="1"/>
              <a:t>guidlines</a:t>
            </a:r>
            <a:r>
              <a:rPr lang="lv-LV" b="0" dirty="0"/>
              <a:t> </a:t>
            </a:r>
            <a:r>
              <a:rPr lang="lv-LV" b="0" dirty="0" err="1"/>
              <a:t>here</a:t>
            </a:r>
            <a:r>
              <a:rPr lang="lv-LV" b="0" dirty="0"/>
              <a:t> </a:t>
            </a:r>
            <a:r>
              <a:rPr lang="lv-LV" b="0" dirty="0">
                <a:hlinkClick r:id="rId2"/>
              </a:rPr>
              <a:t>https://ec.europa.eu/research/mariecurieactions/about-msca/msca-green-charter</a:t>
            </a:r>
            <a:r>
              <a:rPr lang="lv-LV" b="0" dirty="0"/>
              <a:t> </a:t>
            </a:r>
          </a:p>
        </p:txBody>
      </p:sp>
      <p:pic>
        <p:nvPicPr>
          <p:cNvPr id="5" name="Picture 4">
            <a:extLst>
              <a:ext uri="{FF2B5EF4-FFF2-40B4-BE49-F238E27FC236}">
                <a16:creationId xmlns:a16="http://schemas.microsoft.com/office/drawing/2014/main" id="{AC7FB88F-4E48-4DED-A257-4862FDD52B49}"/>
              </a:ext>
            </a:extLst>
          </p:cNvPr>
          <p:cNvPicPr>
            <a:picLocks noChangeAspect="1"/>
          </p:cNvPicPr>
          <p:nvPr/>
        </p:nvPicPr>
        <p:blipFill rotWithShape="1">
          <a:blip r:embed="rId3"/>
          <a:srcRect l="8796" t="19173" r="25162" b="50519"/>
          <a:stretch/>
        </p:blipFill>
        <p:spPr>
          <a:xfrm>
            <a:off x="623563" y="1196752"/>
            <a:ext cx="7896873" cy="1944216"/>
          </a:xfrm>
          <a:prstGeom prst="rect">
            <a:avLst/>
          </a:prstGeom>
        </p:spPr>
      </p:pic>
    </p:spTree>
    <p:extLst>
      <p:ext uri="{BB962C8B-B14F-4D97-AF65-F5344CB8AC3E}">
        <p14:creationId xmlns:p14="http://schemas.microsoft.com/office/powerpoint/2010/main" val="14472573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lv-LV" dirty="0" err="1">
                <a:latin typeface="Cambria" panose="02040503050406030204" pitchFamily="18" charset="0"/>
                <a:ea typeface="Cambria" panose="02040503050406030204" pitchFamily="18" charset="0"/>
              </a:rPr>
              <a:t>Useful</a:t>
            </a:r>
            <a:r>
              <a:rPr lang="lv-LV" dirty="0">
                <a:latin typeface="Cambria" panose="02040503050406030204" pitchFamily="18" charset="0"/>
                <a:ea typeface="Cambria" panose="02040503050406030204" pitchFamily="18" charset="0"/>
              </a:rPr>
              <a:t> </a:t>
            </a:r>
            <a:r>
              <a:rPr lang="lv-LV" dirty="0" err="1">
                <a:latin typeface="Cambria" panose="02040503050406030204" pitchFamily="18" charset="0"/>
                <a:ea typeface="Cambria" panose="02040503050406030204" pitchFamily="18" charset="0"/>
              </a:rPr>
              <a:t>resources</a:t>
            </a:r>
            <a:endParaRPr lang="pl-PL"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a16="http://schemas.microsoft.com/office/drawing/2014/main" id="{2732DEF3-2CD7-4655-8920-D3F00C953CC7}"/>
              </a:ext>
            </a:extLst>
          </p:cNvPr>
          <p:cNvSpPr>
            <a:spLocks noGrp="1"/>
          </p:cNvSpPr>
          <p:nvPr>
            <p:ph idx="1"/>
          </p:nvPr>
        </p:nvSpPr>
        <p:spPr>
          <a:xfrm>
            <a:off x="457200" y="1484784"/>
            <a:ext cx="8229600" cy="4525963"/>
          </a:xfrm>
        </p:spPr>
        <p:txBody>
          <a:bodyPr>
            <a:normAutofit/>
          </a:bodyPr>
          <a:lstStyle/>
          <a:p>
            <a:pPr algn="l"/>
            <a:r>
              <a:rPr lang="lv-LV" sz="2000" b="0" i="0" u="none" strike="noStrike" baseline="0" dirty="0">
                <a:ea typeface="Cambria" panose="02040503050406030204" pitchFamily="18" charset="0"/>
              </a:rPr>
              <a:t>MSCA PF </a:t>
            </a:r>
            <a:r>
              <a:rPr lang="lv-LV" sz="2000" b="0" i="0" u="none" strike="noStrike" baseline="0" dirty="0" err="1">
                <a:ea typeface="Cambria" panose="02040503050406030204" pitchFamily="18" charset="0"/>
              </a:rPr>
              <a:t>evaluators</a:t>
            </a:r>
            <a:r>
              <a:rPr lang="lv-LV" sz="2000" b="0" i="0" u="none" strike="noStrike" baseline="0" dirty="0">
                <a:ea typeface="Cambria" panose="02040503050406030204" pitchFamily="18" charset="0"/>
              </a:rPr>
              <a:t>’ </a:t>
            </a:r>
            <a:r>
              <a:rPr lang="lv-LV" sz="2000" b="0" i="0" u="none" strike="noStrike" baseline="0" dirty="0" err="1">
                <a:ea typeface="Cambria" panose="02040503050406030204" pitchFamily="18" charset="0"/>
              </a:rPr>
              <a:t>guidelines</a:t>
            </a:r>
            <a:r>
              <a:rPr lang="lv-LV" sz="2000" b="0" i="0" u="none" strike="noStrike" baseline="0" dirty="0">
                <a:ea typeface="Cambria" panose="02040503050406030204" pitchFamily="18" charset="0"/>
              </a:rPr>
              <a:t> (</a:t>
            </a:r>
            <a:r>
              <a:rPr lang="lv-LV" sz="2000" b="0" i="0" u="none" strike="noStrike" baseline="0" dirty="0" err="1">
                <a:ea typeface="Cambria" panose="02040503050406030204" pitchFamily="18" charset="0"/>
              </a:rPr>
              <a:t>upcoming</a:t>
            </a:r>
            <a:r>
              <a:rPr lang="lv-LV" sz="2000" b="0" i="0" u="none" strike="noStrike" baseline="0" dirty="0">
                <a:ea typeface="Cambria" panose="02040503050406030204" pitchFamily="18" charset="0"/>
              </a:rPr>
              <a:t>) </a:t>
            </a:r>
            <a:r>
              <a:rPr lang="lv-LV" sz="2000" b="0" dirty="0" err="1">
                <a:ea typeface="Cambria" panose="02040503050406030204" pitchFamily="18" charset="0"/>
              </a:rPr>
              <a:t>Previous</a:t>
            </a:r>
            <a:r>
              <a:rPr lang="lv-LV" sz="2000" b="0" dirty="0">
                <a:ea typeface="Cambria" panose="02040503050406030204" pitchFamily="18" charset="0"/>
              </a:rPr>
              <a:t>: </a:t>
            </a:r>
            <a:r>
              <a:rPr lang="lv-LV" sz="1800" b="0" i="0" u="none" strike="noStrike" baseline="0" dirty="0">
                <a:solidFill>
                  <a:srgbClr val="002060"/>
                </a:solidFill>
                <a:ea typeface="Cambria" panose="02040503050406030204" pitchFamily="18" charset="0"/>
                <a:hlinkClick r:id="rId2"/>
              </a:rPr>
              <a:t>MSCA-IF </a:t>
            </a:r>
            <a:r>
              <a:rPr lang="lv-LV" sz="1800" b="0" i="0" u="none" strike="noStrike" baseline="0" dirty="0" err="1">
                <a:solidFill>
                  <a:srgbClr val="002060"/>
                </a:solidFill>
                <a:ea typeface="Cambria" panose="02040503050406030204" pitchFamily="18" charset="0"/>
                <a:hlinkClick r:id="rId2"/>
              </a:rPr>
              <a:t>Evaluation</a:t>
            </a:r>
            <a:r>
              <a:rPr lang="lv-LV" sz="1800" b="0" i="0" u="none" strike="noStrike" baseline="0" dirty="0">
                <a:solidFill>
                  <a:srgbClr val="002060"/>
                </a:solidFill>
                <a:ea typeface="Cambria" panose="02040503050406030204" pitchFamily="18" charset="0"/>
                <a:hlinkClick r:id="rId2"/>
              </a:rPr>
              <a:t> Step </a:t>
            </a:r>
            <a:r>
              <a:rPr lang="lv-LV" sz="1800" b="0" i="0" u="none" strike="noStrike" baseline="0" dirty="0" err="1">
                <a:solidFill>
                  <a:srgbClr val="002060"/>
                </a:solidFill>
                <a:ea typeface="Cambria" panose="02040503050406030204" pitchFamily="18" charset="0"/>
                <a:hlinkClick r:id="rId2"/>
              </a:rPr>
              <a:t>By</a:t>
            </a:r>
            <a:r>
              <a:rPr lang="lv-LV" sz="1800" b="0" i="0" u="none" strike="noStrike" baseline="0" dirty="0">
                <a:solidFill>
                  <a:srgbClr val="002060"/>
                </a:solidFill>
                <a:ea typeface="Cambria" panose="02040503050406030204" pitchFamily="18" charset="0"/>
                <a:hlinkClick r:id="rId2"/>
              </a:rPr>
              <a:t> Step </a:t>
            </a:r>
            <a:r>
              <a:rPr lang="lv-LV" sz="1800" b="0" i="0" u="none" strike="noStrike" baseline="0" dirty="0" err="1">
                <a:solidFill>
                  <a:srgbClr val="002060"/>
                </a:solidFill>
                <a:ea typeface="Cambria" panose="02040503050406030204" pitchFamily="18" charset="0"/>
                <a:hlinkClick r:id="rId2"/>
              </a:rPr>
              <a:t>Manual</a:t>
            </a:r>
            <a:r>
              <a:rPr lang="lv-LV" sz="1800" b="0" i="0" u="none" strike="noStrike" baseline="0" dirty="0">
                <a:solidFill>
                  <a:srgbClr val="002060"/>
                </a:solidFill>
                <a:ea typeface="Cambria" panose="02040503050406030204" pitchFamily="18" charset="0"/>
                <a:hlinkClick r:id="rId2"/>
              </a:rPr>
              <a:t> </a:t>
            </a:r>
            <a:r>
              <a:rPr lang="lv-LV" sz="1800" b="0" i="0" u="none" strike="noStrike" baseline="0" dirty="0" err="1">
                <a:solidFill>
                  <a:srgbClr val="002060"/>
                </a:solidFill>
                <a:ea typeface="Cambria" panose="02040503050406030204" pitchFamily="18" charset="0"/>
                <a:hlinkClick r:id="rId2"/>
              </a:rPr>
              <a:t>For</a:t>
            </a:r>
            <a:r>
              <a:rPr lang="lv-LV" sz="1800" b="0" i="0" u="none" strike="noStrike" baseline="0" dirty="0">
                <a:solidFill>
                  <a:srgbClr val="002060"/>
                </a:solidFill>
                <a:ea typeface="Cambria" panose="02040503050406030204" pitchFamily="18" charset="0"/>
                <a:hlinkClick r:id="rId2"/>
              </a:rPr>
              <a:t> </a:t>
            </a:r>
            <a:r>
              <a:rPr lang="lv-LV" sz="1800" b="0" i="0" u="none" strike="noStrike" baseline="0" dirty="0" err="1">
                <a:solidFill>
                  <a:srgbClr val="002060"/>
                </a:solidFill>
                <a:ea typeface="Cambria" panose="02040503050406030204" pitchFamily="18" charset="0"/>
                <a:hlinkClick r:id="rId2"/>
              </a:rPr>
              <a:t>Evaluators</a:t>
            </a:r>
            <a:r>
              <a:rPr lang="lv-LV" sz="1800" b="0" i="0" u="none" strike="noStrike" baseline="0" dirty="0">
                <a:solidFill>
                  <a:srgbClr val="002060"/>
                </a:solidFill>
                <a:ea typeface="Cambria" panose="02040503050406030204" pitchFamily="18" charset="0"/>
                <a:hlinkClick r:id="rId2"/>
              </a:rPr>
              <a:t> 2018</a:t>
            </a:r>
            <a:r>
              <a:rPr lang="lv-LV" sz="1800" b="0" i="0" u="none" strike="noStrike" baseline="0" dirty="0">
                <a:solidFill>
                  <a:srgbClr val="002060"/>
                </a:solidFill>
                <a:ea typeface="Cambria" panose="02040503050406030204" pitchFamily="18" charset="0"/>
              </a:rPr>
              <a:t> </a:t>
            </a:r>
          </a:p>
          <a:p>
            <a:pPr algn="l"/>
            <a:r>
              <a:rPr lang="lv-LV" sz="2000" b="0" dirty="0" err="1">
                <a:ea typeface="Cambria" panose="02040503050406030204" pitchFamily="18" charset="0"/>
              </a:rPr>
              <a:t>Evaluators</a:t>
            </a:r>
            <a:r>
              <a:rPr lang="lv-LV" sz="2000" b="0" dirty="0">
                <a:ea typeface="Cambria" panose="02040503050406030204" pitchFamily="18" charset="0"/>
              </a:rPr>
              <a:t> </a:t>
            </a:r>
            <a:r>
              <a:rPr lang="lv-LV" sz="2000" b="0" dirty="0" err="1">
                <a:ea typeface="Cambria" panose="02040503050406030204" pitchFamily="18" charset="0"/>
              </a:rPr>
              <a:t>breefing</a:t>
            </a:r>
            <a:r>
              <a:rPr lang="lv-LV" sz="2000" b="0" dirty="0">
                <a:ea typeface="Cambria" panose="02040503050406030204" pitchFamily="18" charset="0"/>
              </a:rPr>
              <a:t> </a:t>
            </a:r>
            <a:r>
              <a:rPr lang="lv-LV" sz="2000" b="0" dirty="0" err="1">
                <a:ea typeface="Cambria" panose="02040503050406030204" pitchFamily="18" charset="0"/>
                <a:hlinkClick r:id="rId3"/>
              </a:rPr>
              <a:t>Briefings</a:t>
            </a:r>
            <a:r>
              <a:rPr lang="lv-LV" sz="2000" b="0" dirty="0">
                <a:ea typeface="Cambria" panose="02040503050406030204" pitchFamily="18" charset="0"/>
                <a:hlinkClick r:id="rId3"/>
              </a:rPr>
              <a:t> </a:t>
            </a:r>
            <a:r>
              <a:rPr lang="lv-LV" sz="2000" b="0" dirty="0" err="1">
                <a:ea typeface="Cambria" panose="02040503050406030204" pitchFamily="18" charset="0"/>
                <a:hlinkClick r:id="rId3"/>
              </a:rPr>
              <a:t>for</a:t>
            </a:r>
            <a:r>
              <a:rPr lang="lv-LV" sz="2000" b="0" dirty="0">
                <a:ea typeface="Cambria" panose="02040503050406030204" pitchFamily="18" charset="0"/>
                <a:hlinkClick r:id="rId3"/>
              </a:rPr>
              <a:t> </a:t>
            </a:r>
            <a:r>
              <a:rPr lang="lv-LV" sz="2000" b="0" dirty="0" err="1">
                <a:ea typeface="Cambria" panose="02040503050406030204" pitchFamily="18" charset="0"/>
                <a:hlinkClick r:id="rId3"/>
              </a:rPr>
              <a:t>Horizon</a:t>
            </a:r>
            <a:r>
              <a:rPr lang="lv-LV" sz="2000" b="0" dirty="0">
                <a:ea typeface="Cambria" panose="02040503050406030204" pitchFamily="18" charset="0"/>
                <a:hlinkClick r:id="rId3"/>
              </a:rPr>
              <a:t> 2020 </a:t>
            </a:r>
            <a:r>
              <a:rPr lang="lv-LV" sz="2000" b="0" dirty="0" err="1">
                <a:ea typeface="Cambria" panose="02040503050406030204" pitchFamily="18" charset="0"/>
                <a:hlinkClick r:id="rId3"/>
              </a:rPr>
              <a:t>independent</a:t>
            </a:r>
            <a:r>
              <a:rPr lang="lv-LV" sz="2000" b="0" dirty="0">
                <a:ea typeface="Cambria" panose="02040503050406030204" pitchFamily="18" charset="0"/>
                <a:hlinkClick r:id="rId3"/>
              </a:rPr>
              <a:t> </a:t>
            </a:r>
            <a:r>
              <a:rPr lang="lv-LV" sz="2000" b="0" dirty="0" err="1">
                <a:ea typeface="Cambria" panose="02040503050406030204" pitchFamily="18" charset="0"/>
                <a:hlinkClick r:id="rId3"/>
              </a:rPr>
              <a:t>experts</a:t>
            </a:r>
            <a:r>
              <a:rPr lang="lv-LV" sz="2000" b="0" dirty="0">
                <a:ea typeface="Cambria" panose="02040503050406030204" pitchFamily="18" charset="0"/>
                <a:hlinkClick r:id="rId3"/>
              </a:rPr>
              <a:t> | European </a:t>
            </a:r>
            <a:r>
              <a:rPr lang="lv-LV" sz="2000" b="0" dirty="0" err="1">
                <a:ea typeface="Cambria" panose="02040503050406030204" pitchFamily="18" charset="0"/>
                <a:hlinkClick r:id="rId3"/>
              </a:rPr>
              <a:t>Commission</a:t>
            </a:r>
            <a:r>
              <a:rPr lang="lv-LV" sz="2000" b="0" dirty="0">
                <a:ea typeface="Cambria" panose="02040503050406030204" pitchFamily="18" charset="0"/>
                <a:hlinkClick r:id="rId3"/>
              </a:rPr>
              <a:t> (europa.eu)</a:t>
            </a:r>
            <a:r>
              <a:rPr lang="lv-LV" sz="2000" b="0" dirty="0">
                <a:ea typeface="Cambria" panose="02040503050406030204" pitchFamily="18" charset="0"/>
              </a:rPr>
              <a:t> </a:t>
            </a:r>
            <a:endParaRPr lang="lv-LV" sz="2000" b="0" i="0" u="none" strike="noStrike" baseline="0" dirty="0">
              <a:ea typeface="Cambria" panose="02040503050406030204" pitchFamily="18" charset="0"/>
            </a:endParaRPr>
          </a:p>
          <a:p>
            <a:r>
              <a:rPr lang="lv-LV" sz="2000" b="0" i="0" u="none" strike="noStrike" baseline="0" dirty="0">
                <a:ea typeface="Cambria" panose="02040503050406030204" pitchFamily="18" charset="0"/>
              </a:rPr>
              <a:t>MSCA NCP </a:t>
            </a:r>
            <a:r>
              <a:rPr lang="lv-LV" sz="2000" b="0" i="0" u="none" strike="noStrike" baseline="0" dirty="0" err="1">
                <a:ea typeface="Cambria" panose="02040503050406030204" pitchFamily="18" charset="0"/>
              </a:rPr>
              <a:t>project</a:t>
            </a:r>
            <a:r>
              <a:rPr lang="lv-LV" sz="2000" b="0" i="0" u="none" strike="noStrike" baseline="0" dirty="0">
                <a:ea typeface="Cambria" panose="02040503050406030204" pitchFamily="18" charset="0"/>
              </a:rPr>
              <a:t> Net4Mobility+ </a:t>
            </a:r>
            <a:r>
              <a:rPr lang="lv-LV" sz="2000" b="0" i="0" u="none" strike="noStrike" baseline="0" dirty="0" err="1">
                <a:ea typeface="Cambria" panose="02040503050406030204" pitchFamily="18" charset="0"/>
              </a:rPr>
              <a:t>materials</a:t>
            </a:r>
            <a:r>
              <a:rPr lang="lv-LV" sz="2000" b="0" i="0" u="none" strike="noStrike" baseline="0" dirty="0">
                <a:ea typeface="Cambria" panose="02040503050406030204" pitchFamily="18" charset="0"/>
              </a:rPr>
              <a:t> (</a:t>
            </a:r>
            <a:r>
              <a:rPr lang="lv-LV" sz="2000" b="0" i="0" u="none" strike="noStrike" baseline="0" dirty="0" err="1">
                <a:ea typeface="Cambria" panose="02040503050406030204" pitchFamily="18" charset="0"/>
              </a:rPr>
              <a:t>sucess</a:t>
            </a:r>
            <a:r>
              <a:rPr lang="lv-LV" sz="2000" b="0" i="0" u="none" strike="noStrike" baseline="0" dirty="0">
                <a:ea typeface="Cambria" panose="02040503050406030204" pitchFamily="18" charset="0"/>
              </a:rPr>
              <a:t> </a:t>
            </a:r>
            <a:r>
              <a:rPr lang="lv-LV" sz="2000" b="0" i="0" u="none" strike="noStrike" baseline="0" dirty="0" err="1">
                <a:ea typeface="Cambria" panose="02040503050406030204" pitchFamily="18" charset="0"/>
              </a:rPr>
              <a:t>stories</a:t>
            </a:r>
            <a:r>
              <a:rPr lang="lv-LV" sz="2000" b="0" i="0" u="none" strike="noStrike" baseline="0" dirty="0">
                <a:ea typeface="Cambria" panose="02040503050406030204" pitchFamily="18" charset="0"/>
              </a:rPr>
              <a:t>, </a:t>
            </a:r>
            <a:r>
              <a:rPr lang="lv-LV" sz="2000" b="0" i="0" u="none" strike="noStrike" baseline="0" dirty="0" err="1">
                <a:ea typeface="Cambria" panose="02040503050406030204" pitchFamily="18" charset="0"/>
              </a:rPr>
              <a:t>widening</a:t>
            </a:r>
            <a:r>
              <a:rPr lang="lv-LV" sz="2000" b="0" i="0" u="none" strike="noStrike" baseline="0" dirty="0">
                <a:ea typeface="Cambria" panose="02040503050406030204" pitchFamily="18" charset="0"/>
              </a:rPr>
              <a:t> </a:t>
            </a:r>
            <a:r>
              <a:rPr lang="lv-LV" sz="2000" b="0" i="0" u="none" strike="noStrike" baseline="0" dirty="0" err="1">
                <a:ea typeface="Cambria" panose="02040503050406030204" pitchFamily="18" charset="0"/>
              </a:rPr>
              <a:t>country</a:t>
            </a:r>
            <a:r>
              <a:rPr lang="lv-LV" sz="2000" b="0" i="0" u="none" strike="noStrike" baseline="0" dirty="0">
                <a:ea typeface="Cambria" panose="02040503050406030204" pitchFamily="18" charset="0"/>
              </a:rPr>
              <a:t> </a:t>
            </a:r>
            <a:r>
              <a:rPr lang="lv-LV" sz="2000" b="0" i="0" u="none" strike="noStrike" baseline="0" dirty="0" err="1">
                <a:ea typeface="Cambria" panose="02040503050406030204" pitchFamily="18" charset="0"/>
              </a:rPr>
              <a:t>profiles</a:t>
            </a:r>
            <a:r>
              <a:rPr lang="lv-LV" sz="2000" b="0" i="0" u="none" strike="noStrike" baseline="0" dirty="0">
                <a:ea typeface="Cambria" panose="02040503050406030204" pitchFamily="18" charset="0"/>
              </a:rPr>
              <a:t>, FAQ blog, </a:t>
            </a:r>
            <a:r>
              <a:rPr lang="lv-LV" sz="2000" b="0" i="0" u="none" strike="noStrike" baseline="0" dirty="0" err="1">
                <a:ea typeface="Cambria" panose="02040503050406030204" pitchFamily="18" charset="0"/>
              </a:rPr>
              <a:t>statistics</a:t>
            </a:r>
            <a:r>
              <a:rPr lang="lv-LV" sz="2000" b="0" i="0" u="none" strike="noStrike" baseline="0" dirty="0">
                <a:ea typeface="Cambria" panose="02040503050406030204" pitchFamily="18" charset="0"/>
              </a:rPr>
              <a:t>, </a:t>
            </a:r>
            <a:r>
              <a:rPr lang="lv-LV" sz="2000" b="0" i="0" u="none" strike="noStrike" baseline="0" dirty="0" err="1">
                <a:ea typeface="Cambria" panose="02040503050406030204" pitchFamily="18" charset="0"/>
              </a:rPr>
              <a:t>handbooks</a:t>
            </a:r>
            <a:r>
              <a:rPr lang="lv-LV" sz="2000" b="0" i="0" u="none" strike="noStrike" baseline="0" dirty="0">
                <a:ea typeface="Cambria" panose="02040503050406030204" pitchFamily="18" charset="0"/>
              </a:rPr>
              <a:t>, </a:t>
            </a:r>
            <a:r>
              <a:rPr lang="lv-LV" sz="2000" b="0" i="0" u="none" strike="noStrike" baseline="0" dirty="0" err="1">
                <a:ea typeface="Cambria" panose="02040503050406030204" pitchFamily="18" charset="0"/>
              </a:rPr>
              <a:t>webinars</a:t>
            </a:r>
            <a:r>
              <a:rPr lang="lv-LV" sz="2000" b="0" dirty="0" err="1">
                <a:ea typeface="Cambria" panose="02040503050406030204" pitchFamily="18" charset="0"/>
              </a:rPr>
              <a:t>&amp;presentations</a:t>
            </a:r>
            <a:r>
              <a:rPr lang="lv-LV" sz="2000" b="0" dirty="0">
                <a:ea typeface="Cambria" panose="02040503050406030204" pitchFamily="18" charset="0"/>
              </a:rPr>
              <a:t>) </a:t>
            </a:r>
            <a:r>
              <a:rPr lang="lv-LV" sz="2000" b="0" dirty="0">
                <a:ea typeface="Cambria" panose="02040503050406030204" pitchFamily="18" charset="0"/>
                <a:hlinkClick r:id="rId4"/>
              </a:rPr>
              <a:t>https://www.net4mobilityplus.eu/scientific-community/</a:t>
            </a:r>
            <a:r>
              <a:rPr lang="lv-LV" sz="2000" b="0" dirty="0">
                <a:ea typeface="Cambria" panose="02040503050406030204" pitchFamily="18" charset="0"/>
              </a:rPr>
              <a:t> </a:t>
            </a:r>
            <a:endParaRPr lang="lv-LV" sz="2000" b="0" i="0" u="none" strike="noStrike" baseline="0" dirty="0">
              <a:ea typeface="Cambria" panose="02040503050406030204" pitchFamily="18" charset="0"/>
            </a:endParaRPr>
          </a:p>
          <a:p>
            <a:r>
              <a:rPr lang="lv-LV" sz="2000" b="0" dirty="0">
                <a:ea typeface="Cambria" panose="02040503050406030204" pitchFamily="18" charset="0"/>
              </a:rPr>
              <a:t>EC </a:t>
            </a:r>
            <a:r>
              <a:rPr lang="lv-LV" sz="2000" b="0" dirty="0" err="1">
                <a:ea typeface="Cambria" panose="02040503050406030204" pitchFamily="18" charset="0"/>
              </a:rPr>
              <a:t>page</a:t>
            </a:r>
            <a:r>
              <a:rPr lang="lv-LV" sz="2000" b="0" dirty="0">
                <a:ea typeface="Cambria" panose="02040503050406030204" pitchFamily="18" charset="0"/>
              </a:rPr>
              <a:t> </a:t>
            </a:r>
            <a:r>
              <a:rPr lang="lv-LV" sz="2000" b="0" dirty="0" err="1">
                <a:ea typeface="Cambria" panose="02040503050406030204" pitchFamily="18" charset="0"/>
              </a:rPr>
              <a:t>dedicated</a:t>
            </a:r>
            <a:r>
              <a:rPr lang="lv-LV" sz="2000" b="0" dirty="0">
                <a:ea typeface="Cambria" panose="02040503050406030204" pitchFamily="18" charset="0"/>
              </a:rPr>
              <a:t> to MSCA. </a:t>
            </a:r>
            <a:r>
              <a:rPr lang="lv-LV" sz="2000" b="0" dirty="0" err="1">
                <a:ea typeface="Cambria" panose="02040503050406030204" pitchFamily="18" charset="0"/>
              </a:rPr>
              <a:t>Library</a:t>
            </a:r>
            <a:r>
              <a:rPr lang="lv-LV" sz="2000" b="0" dirty="0">
                <a:ea typeface="Cambria" panose="02040503050406030204" pitchFamily="18" charset="0"/>
              </a:rPr>
              <a:t>/</a:t>
            </a:r>
            <a:r>
              <a:rPr lang="lv-LV" sz="2000" b="0" dirty="0" err="1">
                <a:ea typeface="Cambria" panose="02040503050406030204" pitchFamily="18" charset="0"/>
              </a:rPr>
              <a:t>statistics</a:t>
            </a:r>
            <a:r>
              <a:rPr lang="lv-LV" sz="2000" b="0" dirty="0">
                <a:ea typeface="Cambria" panose="02040503050406030204" pitchFamily="18" charset="0"/>
              </a:rPr>
              <a:t>/</a:t>
            </a:r>
            <a:r>
              <a:rPr lang="lv-LV" sz="2000" b="0" dirty="0" err="1">
                <a:ea typeface="Cambria" panose="02040503050406030204" pitchFamily="18" charset="0"/>
              </a:rPr>
              <a:t>data</a:t>
            </a:r>
            <a:r>
              <a:rPr lang="lv-LV" sz="2000" b="0" dirty="0">
                <a:ea typeface="Cambria" panose="02040503050406030204" pitchFamily="18" charset="0"/>
              </a:rPr>
              <a:t>  </a:t>
            </a:r>
            <a:r>
              <a:rPr lang="lv-LV" sz="2000" b="0" dirty="0">
                <a:ea typeface="Cambria" panose="02040503050406030204" pitchFamily="18" charset="0"/>
                <a:hlinkClick r:id="rId5"/>
              </a:rPr>
              <a:t>https://ec.europa.eu/research/mariecurieactions/about-marie-sklodowska-curie-actions</a:t>
            </a:r>
            <a:r>
              <a:rPr lang="lv-LV" sz="2000" b="0" dirty="0">
                <a:ea typeface="Cambria" panose="02040503050406030204" pitchFamily="18" charset="0"/>
              </a:rPr>
              <a:t> </a:t>
            </a:r>
            <a:endParaRPr lang="lv-LV" sz="2000" b="0" i="0" u="none" strike="noStrike" baseline="0" dirty="0">
              <a:ea typeface="Cambria" panose="02040503050406030204" pitchFamily="18" charset="0"/>
            </a:endParaRPr>
          </a:p>
          <a:p>
            <a:endParaRPr lang="lv-LV" dirty="0"/>
          </a:p>
        </p:txBody>
      </p:sp>
    </p:spTree>
    <p:extLst>
      <p:ext uri="{BB962C8B-B14F-4D97-AF65-F5344CB8AC3E}">
        <p14:creationId xmlns:p14="http://schemas.microsoft.com/office/powerpoint/2010/main" val="42733406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ytuł 1"/>
          <p:cNvSpPr>
            <a:spLocks noGrp="1"/>
          </p:cNvSpPr>
          <p:nvPr>
            <p:ph type="ctrTitle"/>
          </p:nvPr>
        </p:nvSpPr>
        <p:spPr/>
        <p:txBody>
          <a:bodyPr>
            <a:normAutofit/>
          </a:bodyPr>
          <a:lstStyle/>
          <a:p>
            <a:r>
              <a:rPr lang="pl-PL" sz="3200" b="1" dirty="0" err="1">
                <a:solidFill>
                  <a:srgbClr val="1F287D"/>
                </a:solidFill>
                <a:latin typeface="Cambria" panose="02040503050406030204" pitchFamily="18" charset="0"/>
                <a:ea typeface="Cambria" panose="02040503050406030204" pitchFamily="18" charset="0"/>
              </a:rPr>
              <a:t>Thank</a:t>
            </a:r>
            <a:r>
              <a:rPr lang="pl-PL" sz="3200" b="1" dirty="0">
                <a:solidFill>
                  <a:srgbClr val="1F287D"/>
                </a:solidFill>
                <a:latin typeface="Cambria" panose="02040503050406030204" pitchFamily="18" charset="0"/>
                <a:ea typeface="Cambria" panose="02040503050406030204" pitchFamily="18" charset="0"/>
              </a:rPr>
              <a:t>  </a:t>
            </a:r>
            <a:r>
              <a:rPr lang="pl-PL" sz="3200" b="1" dirty="0" err="1">
                <a:solidFill>
                  <a:srgbClr val="1F287D"/>
                </a:solidFill>
                <a:latin typeface="Cambria" panose="02040503050406030204" pitchFamily="18" charset="0"/>
                <a:ea typeface="Cambria" panose="02040503050406030204" pitchFamily="18" charset="0"/>
              </a:rPr>
              <a:t>you</a:t>
            </a:r>
            <a:r>
              <a:rPr lang="pl-PL" sz="3200" b="1" dirty="0">
                <a:solidFill>
                  <a:srgbClr val="1F287D"/>
                </a:solidFill>
                <a:latin typeface="Cambria" panose="02040503050406030204" pitchFamily="18" charset="0"/>
                <a:ea typeface="Cambria" panose="02040503050406030204" pitchFamily="18" charset="0"/>
              </a:rPr>
              <a:t> </a:t>
            </a:r>
          </a:p>
        </p:txBody>
      </p:sp>
      <p:sp>
        <p:nvSpPr>
          <p:cNvPr id="10" name="Symbol zastępczy numeru slajdu 9"/>
          <p:cNvSpPr>
            <a:spLocks noGrp="1"/>
          </p:cNvSpPr>
          <p:nvPr>
            <p:ph type="sldNum" sz="quarter" idx="12"/>
          </p:nvPr>
        </p:nvSpPr>
        <p:spPr/>
        <p:txBody>
          <a:bodyPr/>
          <a:lstStyle/>
          <a:p>
            <a:fld id="{544A824B-7A47-4232-8B8D-3BA9766874B2}" type="slidenum">
              <a:rPr lang="pl-PL" smtClean="0">
                <a:solidFill>
                  <a:prstClr val="black">
                    <a:tint val="75000"/>
                  </a:prstClr>
                </a:solidFill>
              </a:rPr>
              <a:pPr/>
              <a:t>22</a:t>
            </a:fld>
            <a:endParaRPr lang="pl-PL">
              <a:solidFill>
                <a:prstClr val="black">
                  <a:tint val="75000"/>
                </a:prstClr>
              </a:solidFill>
            </a:endParaRPr>
          </a:p>
        </p:txBody>
      </p:sp>
      <p:pic>
        <p:nvPicPr>
          <p:cNvPr id="1027" name="Picture 3"/>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0" y="2514600"/>
            <a:ext cx="433388"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172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2394CD2-6823-4A00-9DAD-9077E839E98D}"/>
              </a:ext>
            </a:extLst>
          </p:cNvPr>
          <p:cNvSpPr>
            <a:spLocks noGrp="1"/>
          </p:cNvSpPr>
          <p:nvPr>
            <p:ph type="title"/>
          </p:nvPr>
        </p:nvSpPr>
        <p:spPr/>
        <p:txBody>
          <a:bodyPr/>
          <a:lstStyle/>
          <a:p>
            <a:r>
              <a:rPr lang="lv-LV" dirty="0" err="1">
                <a:latin typeface="Cambria" panose="02040503050406030204" pitchFamily="18" charset="0"/>
                <a:ea typeface="Cambria" panose="02040503050406030204" pitchFamily="18" charset="0"/>
              </a:rPr>
              <a:t>Funding&amp;Tenders</a:t>
            </a:r>
            <a:r>
              <a:rPr lang="lv-LV" dirty="0">
                <a:latin typeface="Cambria" panose="02040503050406030204" pitchFamily="18" charset="0"/>
                <a:ea typeface="Cambria" panose="02040503050406030204" pitchFamily="18" charset="0"/>
              </a:rPr>
              <a:t> </a:t>
            </a:r>
            <a:r>
              <a:rPr lang="lv-LV" dirty="0" err="1">
                <a:latin typeface="Cambria" panose="02040503050406030204" pitchFamily="18" charset="0"/>
                <a:ea typeface="Cambria" panose="02040503050406030204" pitchFamily="18" charset="0"/>
              </a:rPr>
              <a:t>portal</a:t>
            </a:r>
            <a:r>
              <a:rPr lang="lv-LV" dirty="0">
                <a:latin typeface="Cambria" panose="02040503050406030204" pitchFamily="18" charset="0"/>
                <a:ea typeface="Cambria" panose="02040503050406030204" pitchFamily="18" charset="0"/>
              </a:rPr>
              <a:t> </a:t>
            </a:r>
          </a:p>
        </p:txBody>
      </p:sp>
      <p:sp>
        <p:nvSpPr>
          <p:cNvPr id="6" name="Content Placeholder 5">
            <a:extLst>
              <a:ext uri="{FF2B5EF4-FFF2-40B4-BE49-F238E27FC236}">
                <a16:creationId xmlns:a16="http://schemas.microsoft.com/office/drawing/2014/main" id="{A8714887-27E1-48CA-A86B-638ED68641A6}"/>
              </a:ext>
            </a:extLst>
          </p:cNvPr>
          <p:cNvSpPr>
            <a:spLocks noGrp="1"/>
          </p:cNvSpPr>
          <p:nvPr>
            <p:ph idx="1"/>
          </p:nvPr>
        </p:nvSpPr>
        <p:spPr>
          <a:xfrm>
            <a:off x="471805" y="2560826"/>
            <a:ext cx="8229600" cy="4525963"/>
          </a:xfrm>
        </p:spPr>
        <p:txBody>
          <a:bodyPr/>
          <a:lstStyle/>
          <a:p>
            <a:pPr marL="0" indent="0">
              <a:buNone/>
            </a:pPr>
            <a:r>
              <a:rPr lang="lv-LV" b="0" dirty="0">
                <a:ea typeface="Cambria" panose="02040503050406030204" pitchFamily="18" charset="0"/>
              </a:rPr>
              <a:t> </a:t>
            </a:r>
            <a:r>
              <a:rPr lang="lv-LV" b="0" dirty="0" err="1">
                <a:ea typeface="Cambria" panose="02040503050406030204" pitchFamily="18" charset="0"/>
              </a:rPr>
              <a:t>Register</a:t>
            </a:r>
            <a:r>
              <a:rPr lang="lv-LV" b="0" dirty="0">
                <a:ea typeface="Cambria" panose="02040503050406030204" pitchFamily="18" charset="0"/>
              </a:rPr>
              <a:t> </a:t>
            </a:r>
            <a:r>
              <a:rPr lang="lv-LV" b="0" dirty="0" err="1">
                <a:ea typeface="Cambria" panose="02040503050406030204" pitchFamily="18" charset="0"/>
              </a:rPr>
              <a:t>and</a:t>
            </a:r>
            <a:r>
              <a:rPr lang="lv-LV" b="0" dirty="0">
                <a:ea typeface="Cambria" panose="02040503050406030204" pitchFamily="18" charset="0"/>
              </a:rPr>
              <a:t> </a:t>
            </a:r>
            <a:r>
              <a:rPr lang="lv-LV" b="0" dirty="0" err="1">
                <a:ea typeface="Cambria" panose="02040503050406030204" pitchFamily="18" charset="0"/>
              </a:rPr>
              <a:t>get</a:t>
            </a:r>
            <a:r>
              <a:rPr lang="lv-LV" b="0" dirty="0">
                <a:ea typeface="Cambria" panose="02040503050406030204" pitchFamily="18" charset="0"/>
              </a:rPr>
              <a:t> to </a:t>
            </a:r>
            <a:r>
              <a:rPr lang="lv-LV" b="0" dirty="0" err="1">
                <a:ea typeface="Cambria" panose="02040503050406030204" pitchFamily="18" charset="0"/>
              </a:rPr>
              <a:t>know</a:t>
            </a:r>
            <a:r>
              <a:rPr lang="lv-LV" b="0" dirty="0">
                <a:ea typeface="Cambria" panose="02040503050406030204" pitchFamily="18" charset="0"/>
              </a:rPr>
              <a:t> </a:t>
            </a:r>
            <a:r>
              <a:rPr lang="lv-LV" b="0" dirty="0" err="1">
                <a:ea typeface="Cambria" panose="02040503050406030204" pitchFamily="18" charset="0"/>
              </a:rPr>
              <a:t>the</a:t>
            </a:r>
            <a:r>
              <a:rPr lang="lv-LV" b="0" dirty="0">
                <a:ea typeface="Cambria" panose="02040503050406030204" pitchFamily="18" charset="0"/>
              </a:rPr>
              <a:t> </a:t>
            </a:r>
            <a:r>
              <a:rPr lang="lv-LV" b="0" dirty="0" err="1">
                <a:ea typeface="Cambria" panose="02040503050406030204" pitchFamily="18" charset="0"/>
              </a:rPr>
              <a:t>portal</a:t>
            </a:r>
            <a:r>
              <a:rPr lang="lv-LV" b="0" dirty="0">
                <a:ea typeface="Cambria" panose="02040503050406030204" pitchFamily="18" charset="0"/>
              </a:rPr>
              <a:t>! </a:t>
            </a:r>
            <a:r>
              <a:rPr lang="lv-LV" b="0" dirty="0">
                <a:ea typeface="Cambria" panose="02040503050406030204" pitchFamily="18" charset="0"/>
                <a:sym typeface="Wingdings" panose="05000000000000000000" pitchFamily="2" charset="2"/>
              </a:rPr>
              <a:t> </a:t>
            </a:r>
            <a:endParaRPr lang="lv-LV" b="0" dirty="0">
              <a:ea typeface="Cambria" panose="02040503050406030204" pitchFamily="18" charset="0"/>
            </a:endParaRPr>
          </a:p>
          <a:p>
            <a:pPr marL="0" indent="0">
              <a:buNone/>
            </a:pPr>
            <a:endParaRPr lang="lv-LV" b="0" dirty="0">
              <a:ea typeface="Cambria" panose="02040503050406030204" pitchFamily="18" charset="0"/>
            </a:endParaRPr>
          </a:p>
          <a:p>
            <a:pPr marL="0" indent="0">
              <a:buNone/>
            </a:pPr>
            <a:endParaRPr lang="lv-LV" b="0" dirty="0">
              <a:ea typeface="Cambria" panose="02040503050406030204" pitchFamily="18" charset="0"/>
            </a:endParaRPr>
          </a:p>
          <a:p>
            <a:pPr marL="0" indent="0">
              <a:buNone/>
            </a:pPr>
            <a:r>
              <a:rPr lang="lv-LV" b="0" dirty="0">
                <a:highlight>
                  <a:srgbClr val="00FF00"/>
                </a:highlight>
                <a:ea typeface="Cambria" panose="02040503050406030204" pitchFamily="18" charset="0"/>
              </a:rPr>
              <a:t>On </a:t>
            </a:r>
            <a:r>
              <a:rPr lang="de-DE" b="0" dirty="0" err="1">
                <a:highlight>
                  <a:srgbClr val="00FF00"/>
                </a:highlight>
                <a:ea typeface="Cambria" panose="02040503050406030204" pitchFamily="18" charset="0"/>
              </a:rPr>
              <a:t>the</a:t>
            </a:r>
            <a:r>
              <a:rPr lang="de-DE" b="0" dirty="0">
                <a:highlight>
                  <a:srgbClr val="00FF00"/>
                </a:highlight>
                <a:ea typeface="Cambria" panose="02040503050406030204" pitchFamily="18" charset="0"/>
              </a:rPr>
              <a:t> </a:t>
            </a:r>
            <a:r>
              <a:rPr lang="lv-LV" b="0" dirty="0">
                <a:highlight>
                  <a:srgbClr val="00FF00"/>
                </a:highlight>
                <a:ea typeface="Cambria" panose="02040503050406030204" pitchFamily="18" charset="0"/>
              </a:rPr>
              <a:t>F&amp;T You can find:</a:t>
            </a:r>
          </a:p>
          <a:p>
            <a:pPr lvl="1">
              <a:buFont typeface="Wingdings" panose="05000000000000000000" pitchFamily="2" charset="2"/>
              <a:buChar char="v"/>
            </a:pPr>
            <a:r>
              <a:rPr lang="en-US" dirty="0">
                <a:solidFill>
                  <a:srgbClr val="002060"/>
                </a:solidFill>
                <a:ea typeface="Cambria" panose="02040503050406030204" pitchFamily="18" charset="0"/>
              </a:rPr>
              <a:t>Call information &amp;</a:t>
            </a:r>
            <a:r>
              <a:rPr lang="lv-LV" dirty="0">
                <a:solidFill>
                  <a:srgbClr val="002060"/>
                </a:solidFill>
                <a:ea typeface="Cambria" panose="02040503050406030204" pitchFamily="18" charset="0"/>
              </a:rPr>
              <a:t> relevant </a:t>
            </a:r>
            <a:r>
              <a:rPr lang="en-US" dirty="0">
                <a:solidFill>
                  <a:srgbClr val="002060"/>
                </a:solidFill>
                <a:ea typeface="Cambria" panose="02040503050406030204" pitchFamily="18" charset="0"/>
              </a:rPr>
              <a:t>documentation </a:t>
            </a:r>
            <a:endParaRPr lang="lv-LV" dirty="0">
              <a:solidFill>
                <a:srgbClr val="002060"/>
              </a:solidFill>
              <a:ea typeface="Cambria" panose="02040503050406030204" pitchFamily="18" charset="0"/>
            </a:endParaRPr>
          </a:p>
          <a:p>
            <a:pPr lvl="1">
              <a:buFont typeface="Wingdings" panose="05000000000000000000" pitchFamily="2" charset="2"/>
              <a:buChar char="v"/>
            </a:pPr>
            <a:r>
              <a:rPr lang="lv-LV" dirty="0" err="1">
                <a:solidFill>
                  <a:srgbClr val="002060"/>
                </a:solidFill>
                <a:ea typeface="Cambria" panose="02040503050406030204" pitchFamily="18" charset="0"/>
              </a:rPr>
              <a:t>Submit</a:t>
            </a:r>
            <a:r>
              <a:rPr lang="lv-LV" dirty="0">
                <a:solidFill>
                  <a:srgbClr val="002060"/>
                </a:solidFill>
                <a:ea typeface="Cambria" panose="02040503050406030204" pitchFamily="18" charset="0"/>
              </a:rPr>
              <a:t> </a:t>
            </a:r>
            <a:r>
              <a:rPr lang="lv-LV" dirty="0" err="1">
                <a:solidFill>
                  <a:srgbClr val="002060"/>
                </a:solidFill>
                <a:ea typeface="Cambria" panose="02040503050406030204" pitchFamily="18" charset="0"/>
              </a:rPr>
              <a:t>proposal</a:t>
            </a:r>
            <a:r>
              <a:rPr lang="lv-LV" dirty="0">
                <a:solidFill>
                  <a:srgbClr val="002060"/>
                </a:solidFill>
                <a:ea typeface="Cambria" panose="02040503050406030204" pitchFamily="18" charset="0"/>
              </a:rPr>
              <a:t>,</a:t>
            </a:r>
          </a:p>
          <a:p>
            <a:pPr lvl="1">
              <a:buFont typeface="Wingdings" panose="05000000000000000000" pitchFamily="2" charset="2"/>
              <a:buChar char="v"/>
            </a:pPr>
            <a:r>
              <a:rPr lang="lv-LV" dirty="0" err="1">
                <a:solidFill>
                  <a:srgbClr val="002060"/>
                </a:solidFill>
                <a:ea typeface="Cambria" panose="02040503050406030204" pitchFamily="18" charset="0"/>
              </a:rPr>
              <a:t>Manage</a:t>
            </a:r>
            <a:r>
              <a:rPr lang="lv-LV" dirty="0">
                <a:solidFill>
                  <a:srgbClr val="002060"/>
                </a:solidFill>
                <a:ea typeface="Cambria" panose="02040503050406030204" pitchFamily="18" charset="0"/>
              </a:rPr>
              <a:t> </a:t>
            </a:r>
            <a:r>
              <a:rPr lang="lv-LV" dirty="0" err="1">
                <a:solidFill>
                  <a:srgbClr val="002060"/>
                </a:solidFill>
                <a:ea typeface="Cambria" panose="02040503050406030204" pitchFamily="18" charset="0"/>
              </a:rPr>
              <a:t>project</a:t>
            </a:r>
            <a:r>
              <a:rPr lang="lv-LV" dirty="0">
                <a:solidFill>
                  <a:srgbClr val="002060"/>
                </a:solidFill>
                <a:ea typeface="Cambria" panose="02040503050406030204" pitchFamily="18" charset="0"/>
              </a:rPr>
              <a:t> (</a:t>
            </a:r>
            <a:r>
              <a:rPr lang="lv-LV" dirty="0" err="1">
                <a:solidFill>
                  <a:srgbClr val="002060"/>
                </a:solidFill>
                <a:ea typeface="Cambria" panose="02040503050406030204" pitchFamily="18" charset="0"/>
              </a:rPr>
              <a:t>deliverables</a:t>
            </a:r>
            <a:r>
              <a:rPr lang="lv-LV" dirty="0">
                <a:solidFill>
                  <a:srgbClr val="002060"/>
                </a:solidFill>
                <a:ea typeface="Cambria" panose="02040503050406030204" pitchFamily="18" charset="0"/>
              </a:rPr>
              <a:t>, </a:t>
            </a:r>
            <a:r>
              <a:rPr lang="lv-LV" dirty="0" err="1">
                <a:solidFill>
                  <a:srgbClr val="002060"/>
                </a:solidFill>
                <a:ea typeface="Cambria" panose="02040503050406030204" pitchFamily="18" charset="0"/>
              </a:rPr>
              <a:t>agreement</a:t>
            </a:r>
            <a:r>
              <a:rPr lang="lv-LV" dirty="0">
                <a:solidFill>
                  <a:srgbClr val="002060"/>
                </a:solidFill>
                <a:ea typeface="Cambria" panose="02040503050406030204" pitchFamily="18" charset="0"/>
              </a:rPr>
              <a:t>, </a:t>
            </a:r>
            <a:r>
              <a:rPr lang="lv-LV" dirty="0" err="1">
                <a:solidFill>
                  <a:srgbClr val="002060"/>
                </a:solidFill>
                <a:ea typeface="Cambria" panose="02040503050406030204" pitchFamily="18" charset="0"/>
              </a:rPr>
              <a:t>communication</a:t>
            </a:r>
            <a:r>
              <a:rPr lang="lv-LV" dirty="0">
                <a:solidFill>
                  <a:srgbClr val="002060"/>
                </a:solidFill>
                <a:ea typeface="Cambria" panose="02040503050406030204" pitchFamily="18" charset="0"/>
              </a:rPr>
              <a:t>)</a:t>
            </a:r>
          </a:p>
          <a:p>
            <a:pPr lvl="1">
              <a:buFont typeface="Wingdings" panose="05000000000000000000" pitchFamily="2" charset="2"/>
              <a:buChar char="v"/>
            </a:pPr>
            <a:r>
              <a:rPr lang="lv-LV" dirty="0" err="1">
                <a:solidFill>
                  <a:srgbClr val="002060"/>
                </a:solidFill>
                <a:ea typeface="Cambria" panose="02040503050406030204" pitchFamily="18" charset="0"/>
              </a:rPr>
              <a:t>Get</a:t>
            </a:r>
            <a:r>
              <a:rPr lang="lv-LV" dirty="0">
                <a:solidFill>
                  <a:srgbClr val="002060"/>
                </a:solidFill>
                <a:ea typeface="Cambria" panose="02040503050406030204" pitchFamily="18" charset="0"/>
              </a:rPr>
              <a:t> </a:t>
            </a:r>
            <a:r>
              <a:rPr lang="lv-LV" dirty="0" err="1">
                <a:solidFill>
                  <a:srgbClr val="002060"/>
                </a:solidFill>
                <a:ea typeface="Cambria" panose="02040503050406030204" pitchFamily="18" charset="0"/>
              </a:rPr>
              <a:t>support</a:t>
            </a:r>
            <a:r>
              <a:rPr lang="lv-LV" dirty="0">
                <a:solidFill>
                  <a:srgbClr val="002060"/>
                </a:solidFill>
                <a:ea typeface="Cambria" panose="02040503050406030204" pitchFamily="18" charset="0"/>
              </a:rPr>
              <a:t> (</a:t>
            </a:r>
            <a:r>
              <a:rPr lang="lv-LV" dirty="0" err="1">
                <a:solidFill>
                  <a:srgbClr val="002060"/>
                </a:solidFill>
                <a:ea typeface="Cambria" panose="02040503050406030204" pitchFamily="18" charset="0"/>
              </a:rPr>
              <a:t>online</a:t>
            </a:r>
            <a:r>
              <a:rPr lang="lv-LV" dirty="0">
                <a:solidFill>
                  <a:srgbClr val="002060"/>
                </a:solidFill>
                <a:ea typeface="Cambria" panose="02040503050406030204" pitchFamily="18" charset="0"/>
              </a:rPr>
              <a:t> </a:t>
            </a:r>
            <a:r>
              <a:rPr lang="lv-LV" dirty="0" err="1">
                <a:solidFill>
                  <a:srgbClr val="002060"/>
                </a:solidFill>
                <a:ea typeface="Cambria" panose="02040503050406030204" pitchFamily="18" charset="0"/>
              </a:rPr>
              <a:t>manual</a:t>
            </a:r>
            <a:r>
              <a:rPr lang="lv-LV" dirty="0">
                <a:solidFill>
                  <a:srgbClr val="002060"/>
                </a:solidFill>
                <a:ea typeface="Cambria" panose="02040503050406030204" pitchFamily="18" charset="0"/>
              </a:rPr>
              <a:t>, </a:t>
            </a:r>
            <a:r>
              <a:rPr lang="lv-LV" dirty="0" err="1">
                <a:solidFill>
                  <a:srgbClr val="002060"/>
                </a:solidFill>
                <a:ea typeface="Cambria" panose="02040503050406030204" pitchFamily="18" charset="0"/>
              </a:rPr>
              <a:t>functional</a:t>
            </a:r>
            <a:r>
              <a:rPr lang="lv-LV" dirty="0">
                <a:solidFill>
                  <a:srgbClr val="002060"/>
                </a:solidFill>
                <a:ea typeface="Cambria" panose="02040503050406030204" pitchFamily="18" charset="0"/>
              </a:rPr>
              <a:t> </a:t>
            </a:r>
            <a:r>
              <a:rPr lang="lv-LV" dirty="0" err="1">
                <a:solidFill>
                  <a:srgbClr val="002060"/>
                </a:solidFill>
                <a:ea typeface="Cambria" panose="02040503050406030204" pitchFamily="18" charset="0"/>
              </a:rPr>
              <a:t>mailbox</a:t>
            </a:r>
            <a:r>
              <a:rPr lang="lv-LV" dirty="0">
                <a:solidFill>
                  <a:srgbClr val="002060"/>
                </a:solidFill>
                <a:ea typeface="Cambria" panose="02040503050406030204" pitchFamily="18" charset="0"/>
              </a:rPr>
              <a:t>, IT </a:t>
            </a:r>
            <a:r>
              <a:rPr lang="lv-LV" dirty="0" err="1">
                <a:solidFill>
                  <a:srgbClr val="002060"/>
                </a:solidFill>
                <a:ea typeface="Cambria" panose="02040503050406030204" pitchFamily="18" charset="0"/>
              </a:rPr>
              <a:t>helpdesk</a:t>
            </a:r>
            <a:r>
              <a:rPr lang="lv-LV" dirty="0">
                <a:solidFill>
                  <a:srgbClr val="002060"/>
                </a:solidFill>
                <a:ea typeface="Cambria" panose="02040503050406030204" pitchFamily="18" charset="0"/>
              </a:rPr>
              <a:t>, IPR </a:t>
            </a:r>
            <a:r>
              <a:rPr lang="lv-LV" dirty="0" err="1">
                <a:solidFill>
                  <a:srgbClr val="002060"/>
                </a:solidFill>
                <a:ea typeface="Cambria" panose="02040503050406030204" pitchFamily="18" charset="0"/>
              </a:rPr>
              <a:t>helpdesk</a:t>
            </a:r>
            <a:r>
              <a:rPr lang="lv-LV" dirty="0">
                <a:solidFill>
                  <a:srgbClr val="002060"/>
                </a:solidFill>
                <a:ea typeface="Cambria" panose="02040503050406030204" pitchFamily="18" charset="0"/>
              </a:rPr>
              <a:t>, </a:t>
            </a:r>
          </a:p>
          <a:p>
            <a:pPr lvl="1">
              <a:buFont typeface="Wingdings" panose="05000000000000000000" pitchFamily="2" charset="2"/>
              <a:buChar char="v"/>
            </a:pPr>
            <a:r>
              <a:rPr lang="lv-LV" dirty="0">
                <a:solidFill>
                  <a:srgbClr val="002060"/>
                </a:solidFill>
                <a:ea typeface="Cambria" panose="02040503050406030204" pitchFamily="18" charset="0"/>
              </a:rPr>
              <a:t>Q&amp;A </a:t>
            </a:r>
            <a:endParaRPr lang="en-US" dirty="0">
              <a:solidFill>
                <a:srgbClr val="002060"/>
              </a:solidFill>
              <a:ea typeface="Cambria" panose="02040503050406030204" pitchFamily="18" charset="0"/>
            </a:endParaRPr>
          </a:p>
        </p:txBody>
      </p:sp>
      <p:pic>
        <p:nvPicPr>
          <p:cNvPr id="3" name="Picture 2">
            <a:extLst>
              <a:ext uri="{FF2B5EF4-FFF2-40B4-BE49-F238E27FC236}">
                <a16:creationId xmlns:a16="http://schemas.microsoft.com/office/drawing/2014/main" id="{43B625CB-9708-4D01-BB9F-FA9F214351B1}"/>
              </a:ext>
            </a:extLst>
          </p:cNvPr>
          <p:cNvPicPr>
            <a:picLocks noChangeAspect="1"/>
          </p:cNvPicPr>
          <p:nvPr/>
        </p:nvPicPr>
        <p:blipFill rotWithShape="1">
          <a:blip r:embed="rId2"/>
          <a:srcRect t="13157" r="50000" b="77891"/>
          <a:stretch/>
        </p:blipFill>
        <p:spPr>
          <a:xfrm>
            <a:off x="400984" y="1136040"/>
            <a:ext cx="8269386" cy="794268"/>
          </a:xfrm>
          <a:prstGeom prst="rect">
            <a:avLst/>
          </a:prstGeom>
        </p:spPr>
      </p:pic>
      <p:sp>
        <p:nvSpPr>
          <p:cNvPr id="9" name="TextBox 8">
            <a:extLst>
              <a:ext uri="{FF2B5EF4-FFF2-40B4-BE49-F238E27FC236}">
                <a16:creationId xmlns:a16="http://schemas.microsoft.com/office/drawing/2014/main" id="{68AFF38E-3A63-4211-94B2-1AC86783E3B8}"/>
              </a:ext>
            </a:extLst>
          </p:cNvPr>
          <p:cNvSpPr txBox="1"/>
          <p:nvPr/>
        </p:nvSpPr>
        <p:spPr>
          <a:xfrm>
            <a:off x="755576" y="6320359"/>
            <a:ext cx="8136904" cy="369332"/>
          </a:xfrm>
          <a:prstGeom prst="rect">
            <a:avLst/>
          </a:prstGeom>
          <a:noFill/>
        </p:spPr>
        <p:txBody>
          <a:bodyPr wrap="square">
            <a:spAutoFit/>
          </a:bodyPr>
          <a:lstStyle/>
          <a:p>
            <a:r>
              <a:rPr lang="lv-LV" dirty="0">
                <a:hlinkClick r:id="rId3"/>
              </a:rPr>
              <a:t>https://ec.europa.eu/info/funding-tenders/opportunities/portal/screen/home</a:t>
            </a:r>
            <a:r>
              <a:rPr lang="lv-LV" dirty="0"/>
              <a:t> </a:t>
            </a:r>
          </a:p>
        </p:txBody>
      </p:sp>
      <p:pic>
        <p:nvPicPr>
          <p:cNvPr id="7" name="Picture 3" descr="Laptop with phone and calculator">
            <a:extLst>
              <a:ext uri="{FF2B5EF4-FFF2-40B4-BE49-F238E27FC236}">
                <a16:creationId xmlns:a16="http://schemas.microsoft.com/office/drawing/2014/main" id="{C2913036-33CB-47B4-AFA1-AC55D40BB8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820986" y="2048761"/>
            <a:ext cx="1380239" cy="1380239"/>
          </a:xfrm>
          <a:prstGeom prst="rect">
            <a:avLst/>
          </a:prstGeom>
        </p:spPr>
      </p:pic>
    </p:spTree>
    <p:extLst>
      <p:ext uri="{BB962C8B-B14F-4D97-AF65-F5344CB8AC3E}">
        <p14:creationId xmlns:p14="http://schemas.microsoft.com/office/powerpoint/2010/main" val="3958250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E319B-BB98-42F6-8B84-01A35DCADF3F}"/>
              </a:ext>
            </a:extLst>
          </p:cNvPr>
          <p:cNvSpPr>
            <a:spLocks noGrp="1"/>
          </p:cNvSpPr>
          <p:nvPr>
            <p:ph type="title"/>
          </p:nvPr>
        </p:nvSpPr>
        <p:spPr/>
        <p:txBody>
          <a:bodyPr/>
          <a:lstStyle/>
          <a:p>
            <a:r>
              <a:rPr lang="lv-LV" dirty="0">
                <a:latin typeface="Cambria" panose="02040503050406030204" pitchFamily="18" charset="0"/>
                <a:ea typeface="Cambria" panose="02040503050406030204" pitchFamily="18" charset="0"/>
              </a:rPr>
              <a:t>Useful</a:t>
            </a:r>
            <a:r>
              <a:rPr lang="en-US" dirty="0">
                <a:latin typeface="Cambria" panose="02040503050406030204" pitchFamily="18" charset="0"/>
                <a:ea typeface="Cambria" panose="02040503050406030204" pitchFamily="18" charset="0"/>
              </a:rPr>
              <a:t> documents</a:t>
            </a:r>
          </a:p>
        </p:txBody>
      </p:sp>
      <p:graphicFrame>
        <p:nvGraphicFramePr>
          <p:cNvPr id="7" name="Content Placeholder 6">
            <a:extLst>
              <a:ext uri="{FF2B5EF4-FFF2-40B4-BE49-F238E27FC236}">
                <a16:creationId xmlns:a16="http://schemas.microsoft.com/office/drawing/2014/main" id="{54634943-51DB-4E6D-BC5F-F45EDECE72F4}"/>
              </a:ext>
            </a:extLst>
          </p:cNvPr>
          <p:cNvGraphicFramePr>
            <a:graphicFrameLocks noGrp="1"/>
          </p:cNvGraphicFramePr>
          <p:nvPr>
            <p:ph idx="1"/>
            <p:extLst>
              <p:ext uri="{D42A27DB-BD31-4B8C-83A1-F6EECF244321}">
                <p14:modId xmlns:p14="http://schemas.microsoft.com/office/powerpoint/2010/main" val="123346242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 name="Picture 3" descr="A lightbulb">
            <a:extLst>
              <a:ext uri="{FF2B5EF4-FFF2-40B4-BE49-F238E27FC236}">
                <a16:creationId xmlns:a16="http://schemas.microsoft.com/office/drawing/2014/main" id="{FC002646-F81A-4725-BC23-BD3EF6A6D55C}"/>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5220072" y="3865905"/>
            <a:ext cx="586408" cy="586408"/>
          </a:xfrm>
          <a:prstGeom prst="rect">
            <a:avLst/>
          </a:prstGeom>
        </p:spPr>
      </p:pic>
      <p:pic>
        <p:nvPicPr>
          <p:cNvPr id="12" name="Picture 3" descr="A lightbulb">
            <a:extLst>
              <a:ext uri="{FF2B5EF4-FFF2-40B4-BE49-F238E27FC236}">
                <a16:creationId xmlns:a16="http://schemas.microsoft.com/office/drawing/2014/main" id="{4EED0376-F4DE-4018-BED4-BAC7AEA6B2AD}"/>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8104652" y="1600200"/>
            <a:ext cx="586408" cy="586408"/>
          </a:xfrm>
          <a:prstGeom prst="rect">
            <a:avLst/>
          </a:prstGeom>
        </p:spPr>
      </p:pic>
      <p:sp>
        <p:nvSpPr>
          <p:cNvPr id="8" name="TextBox 7">
            <a:extLst>
              <a:ext uri="{FF2B5EF4-FFF2-40B4-BE49-F238E27FC236}">
                <a16:creationId xmlns:a16="http://schemas.microsoft.com/office/drawing/2014/main" id="{2741FABD-0447-4D9F-AC3D-CF214D16E8F4}"/>
              </a:ext>
            </a:extLst>
          </p:cNvPr>
          <p:cNvSpPr txBox="1"/>
          <p:nvPr/>
        </p:nvSpPr>
        <p:spPr>
          <a:xfrm>
            <a:off x="3825856" y="6126163"/>
            <a:ext cx="4572000" cy="369332"/>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lv-LV" dirty="0" err="1">
                <a:latin typeface="Cambria" panose="02040503050406030204" pitchFamily="18" charset="0"/>
                <a:ea typeface="Cambria" panose="02040503050406030204" pitchFamily="18" charset="0"/>
              </a:rPr>
              <a:t>Other</a:t>
            </a:r>
            <a:r>
              <a:rPr lang="lv-LV" dirty="0">
                <a:latin typeface="Cambria" panose="02040503050406030204" pitchFamily="18" charset="0"/>
                <a:ea typeface="Cambria" panose="02040503050406030204" pitchFamily="18" charset="0"/>
              </a:rPr>
              <a:t> </a:t>
            </a:r>
            <a:r>
              <a:rPr lang="lv-LV" dirty="0" err="1">
                <a:latin typeface="Cambria" panose="02040503050406030204" pitchFamily="18" charset="0"/>
                <a:ea typeface="Cambria" panose="02040503050406030204" pitchFamily="18" charset="0"/>
              </a:rPr>
              <a:t>materials</a:t>
            </a:r>
            <a:endParaRPr lang="lv-LV"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091857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62C17-AF32-4DDD-B2A6-657733AFF9C6}"/>
              </a:ext>
            </a:extLst>
          </p:cNvPr>
          <p:cNvSpPr>
            <a:spLocks noGrp="1"/>
          </p:cNvSpPr>
          <p:nvPr>
            <p:ph type="title"/>
          </p:nvPr>
        </p:nvSpPr>
        <p:spPr/>
        <p:txBody>
          <a:bodyPr/>
          <a:lstStyle/>
          <a:p>
            <a:r>
              <a:rPr lang="lv-LV" dirty="0">
                <a:latin typeface="Cambria" panose="02040503050406030204" pitchFamily="18" charset="0"/>
                <a:ea typeface="Cambria" panose="02040503050406030204" pitchFamily="18" charset="0"/>
              </a:rPr>
              <a:t>MSCA PF </a:t>
            </a:r>
            <a:r>
              <a:rPr lang="lv-LV" dirty="0" err="1">
                <a:latin typeface="Cambria" panose="02040503050406030204" pitchFamily="18" charset="0"/>
                <a:ea typeface="Cambria" panose="02040503050406030204" pitchFamily="18" charset="0"/>
              </a:rPr>
              <a:t>proposal</a:t>
            </a:r>
            <a:r>
              <a:rPr lang="lv-LV" dirty="0">
                <a:latin typeface="Cambria" panose="02040503050406030204" pitchFamily="18" charset="0"/>
                <a:ea typeface="Cambria" panose="02040503050406030204" pitchFamily="18" charset="0"/>
              </a:rPr>
              <a:t> </a:t>
            </a:r>
            <a:r>
              <a:rPr lang="lv-LV" dirty="0" err="1">
                <a:latin typeface="Cambria" panose="02040503050406030204" pitchFamily="18" charset="0"/>
                <a:ea typeface="Cambria" panose="02040503050406030204" pitchFamily="18" charset="0"/>
              </a:rPr>
              <a:t>structure</a:t>
            </a:r>
            <a:endParaRPr lang="lv-LV" dirty="0">
              <a:latin typeface="Cambria" panose="02040503050406030204" pitchFamily="18" charset="0"/>
              <a:ea typeface="Cambria" panose="02040503050406030204" pitchFamily="18" charset="0"/>
            </a:endParaRPr>
          </a:p>
        </p:txBody>
      </p:sp>
      <p:graphicFrame>
        <p:nvGraphicFramePr>
          <p:cNvPr id="4" name="Content Placeholder 3">
            <a:extLst>
              <a:ext uri="{FF2B5EF4-FFF2-40B4-BE49-F238E27FC236}">
                <a16:creationId xmlns:a16="http://schemas.microsoft.com/office/drawing/2014/main" id="{FDB97F7B-E89B-41FC-A24C-D46C640CDDAE}"/>
              </a:ext>
            </a:extLst>
          </p:cNvPr>
          <p:cNvGraphicFramePr>
            <a:graphicFrameLocks noGrp="1"/>
          </p:cNvGraphicFramePr>
          <p:nvPr>
            <p:ph idx="1"/>
            <p:extLst>
              <p:ext uri="{D42A27DB-BD31-4B8C-83A1-F6EECF244321}">
                <p14:modId xmlns:p14="http://schemas.microsoft.com/office/powerpoint/2010/main" val="1430968003"/>
              </p:ext>
            </p:extLst>
          </p:nvPr>
        </p:nvGraphicFramePr>
        <p:xfrm>
          <a:off x="251520" y="1052736"/>
          <a:ext cx="8640960"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a:extLst>
              <a:ext uri="{FF2B5EF4-FFF2-40B4-BE49-F238E27FC236}">
                <a16:creationId xmlns:a16="http://schemas.microsoft.com/office/drawing/2014/main" id="{5D002DDC-F70A-40FE-A5F4-55D63A77F19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746" y="1196752"/>
            <a:ext cx="1219200" cy="1219200"/>
          </a:xfrm>
          <a:prstGeom prst="rect">
            <a:avLst/>
          </a:prstGeom>
        </p:spPr>
      </p:pic>
      <p:pic>
        <p:nvPicPr>
          <p:cNvPr id="7" name="Picture 6" descr="Icon&#10;&#10;Description automatically generated">
            <a:extLst>
              <a:ext uri="{FF2B5EF4-FFF2-40B4-BE49-F238E27FC236}">
                <a16:creationId xmlns:a16="http://schemas.microsoft.com/office/drawing/2014/main" id="{E34906AE-E01E-4208-AD7C-B927980E36B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5167064"/>
            <a:ext cx="1219200" cy="1219200"/>
          </a:xfrm>
          <a:prstGeom prst="rect">
            <a:avLst/>
          </a:prstGeom>
        </p:spPr>
      </p:pic>
      <p:pic>
        <p:nvPicPr>
          <p:cNvPr id="9" name="Picture 8" descr="Icon&#10;&#10;Description automatically generated">
            <a:extLst>
              <a:ext uri="{FF2B5EF4-FFF2-40B4-BE49-F238E27FC236}">
                <a16:creationId xmlns:a16="http://schemas.microsoft.com/office/drawing/2014/main" id="{BECCF7C6-2E63-4FA0-9AB7-BD581ADCA7F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746" y="3181908"/>
            <a:ext cx="1219200" cy="1219200"/>
          </a:xfrm>
          <a:prstGeom prst="rect">
            <a:avLst/>
          </a:prstGeom>
        </p:spPr>
      </p:pic>
    </p:spTree>
    <p:extLst>
      <p:ext uri="{BB962C8B-B14F-4D97-AF65-F5344CB8AC3E}">
        <p14:creationId xmlns:p14="http://schemas.microsoft.com/office/powerpoint/2010/main" val="385362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2394CD2-6823-4A00-9DAD-9077E839E98D}"/>
              </a:ext>
            </a:extLst>
          </p:cNvPr>
          <p:cNvSpPr>
            <a:spLocks noGrp="1"/>
          </p:cNvSpPr>
          <p:nvPr>
            <p:ph type="title"/>
          </p:nvPr>
        </p:nvSpPr>
        <p:spPr>
          <a:xfrm>
            <a:off x="631640" y="378023"/>
            <a:ext cx="6203032" cy="685254"/>
          </a:xfrm>
        </p:spPr>
        <p:txBody>
          <a:bodyPr>
            <a:normAutofit/>
          </a:bodyPr>
          <a:lstStyle/>
          <a:p>
            <a:r>
              <a:rPr lang="lv-LV" sz="2200" b="0" dirty="0" err="1">
                <a:latin typeface="Cambria" panose="02040503050406030204" pitchFamily="18" charset="0"/>
                <a:ea typeface="Cambria" panose="02040503050406030204" pitchFamily="18" charset="0"/>
              </a:rPr>
              <a:t>Proposal</a:t>
            </a:r>
            <a:r>
              <a:rPr lang="lv-LV" sz="2200" b="0" dirty="0">
                <a:latin typeface="Cambria" panose="02040503050406030204" pitchFamily="18" charset="0"/>
                <a:ea typeface="Cambria" panose="02040503050406030204" pitchFamily="18" charset="0"/>
              </a:rPr>
              <a:t> </a:t>
            </a:r>
            <a:r>
              <a:rPr lang="lv-LV" sz="2200" b="0" dirty="0" err="1">
                <a:latin typeface="Cambria" panose="02040503050406030204" pitchFamily="18" charset="0"/>
                <a:ea typeface="Cambria" panose="02040503050406030204" pitchFamily="18" charset="0"/>
              </a:rPr>
              <a:t>parts</a:t>
            </a:r>
            <a:r>
              <a:rPr lang="lv-LV" sz="2200" b="0" dirty="0">
                <a:latin typeface="Cambria" panose="02040503050406030204" pitchFamily="18" charset="0"/>
                <a:ea typeface="Cambria" panose="02040503050406030204" pitchFamily="18" charset="0"/>
              </a:rPr>
              <a:t>: </a:t>
            </a:r>
            <a:r>
              <a:rPr lang="lv-LV" sz="2200" dirty="0" err="1">
                <a:latin typeface="Cambria" panose="02040503050406030204" pitchFamily="18" charset="0"/>
                <a:ea typeface="Cambria" panose="02040503050406030204" pitchFamily="18" charset="0"/>
              </a:rPr>
              <a:t>Part</a:t>
            </a:r>
            <a:r>
              <a:rPr lang="lv-LV" sz="2200" dirty="0">
                <a:latin typeface="Cambria" panose="02040503050406030204" pitchFamily="18" charset="0"/>
                <a:ea typeface="Cambria" panose="02040503050406030204" pitchFamily="18" charset="0"/>
              </a:rPr>
              <a:t> A </a:t>
            </a:r>
            <a:endParaRPr lang="lv-LV" dirty="0"/>
          </a:p>
        </p:txBody>
      </p:sp>
      <p:sp>
        <p:nvSpPr>
          <p:cNvPr id="6" name="Content Placeholder 5">
            <a:extLst>
              <a:ext uri="{FF2B5EF4-FFF2-40B4-BE49-F238E27FC236}">
                <a16:creationId xmlns:a16="http://schemas.microsoft.com/office/drawing/2014/main" id="{A8714887-27E1-48CA-A86B-638ED68641A6}"/>
              </a:ext>
            </a:extLst>
          </p:cNvPr>
          <p:cNvSpPr>
            <a:spLocks noGrp="1"/>
          </p:cNvSpPr>
          <p:nvPr>
            <p:ph idx="1"/>
          </p:nvPr>
        </p:nvSpPr>
        <p:spPr>
          <a:xfrm>
            <a:off x="457200" y="1268760"/>
            <a:ext cx="8229600" cy="4525963"/>
          </a:xfrm>
        </p:spPr>
        <p:txBody>
          <a:bodyPr/>
          <a:lstStyle/>
          <a:p>
            <a:r>
              <a:rPr lang="en-US" sz="1800" b="0" i="0" u="none" strike="noStrike" baseline="0" dirty="0">
                <a:ea typeface="Cambria" panose="02040503050406030204" pitchFamily="18" charset="0"/>
              </a:rPr>
              <a:t>Administrative</a:t>
            </a:r>
            <a:r>
              <a:rPr lang="lv-LV" sz="1800" b="0" i="0" u="none" strike="noStrike" baseline="0" dirty="0">
                <a:ea typeface="Cambria" panose="02040503050406030204" pitchFamily="18" charset="0"/>
              </a:rPr>
              <a:t> </a:t>
            </a:r>
            <a:r>
              <a:rPr lang="en-US" sz="1800" b="0" i="0" u="none" strike="noStrike" baseline="0" dirty="0">
                <a:ea typeface="Cambria" panose="02040503050406030204" pitchFamily="18" charset="0"/>
              </a:rPr>
              <a:t>forms</a:t>
            </a:r>
            <a:r>
              <a:rPr lang="lv-LV" sz="1800" b="0" i="0" u="none" strike="noStrike" baseline="0" dirty="0">
                <a:ea typeface="Cambria" panose="02040503050406030204" pitchFamily="18" charset="0"/>
              </a:rPr>
              <a:t> </a:t>
            </a:r>
            <a:r>
              <a:rPr lang="en-US" sz="1800" b="0" i="0" u="none" strike="noStrike" baseline="0" dirty="0">
                <a:ea typeface="Cambria" panose="02040503050406030204" pitchFamily="18" charset="0"/>
              </a:rPr>
              <a:t>(</a:t>
            </a:r>
            <a:r>
              <a:rPr lang="en-US" sz="1800" b="1" i="0" u="none" strike="noStrike" baseline="0" dirty="0">
                <a:ea typeface="Cambria" panose="02040503050406030204" pitchFamily="18" charset="0"/>
              </a:rPr>
              <a:t>Part A</a:t>
            </a:r>
            <a:r>
              <a:rPr lang="en-US" sz="1800" b="0" i="0" u="none" strike="noStrike" baseline="0" dirty="0">
                <a:ea typeface="Cambria" panose="02040503050406030204" pitchFamily="18" charset="0"/>
              </a:rPr>
              <a:t>) are filled</a:t>
            </a:r>
            <a:r>
              <a:rPr lang="lv-LV" sz="1800" b="0" i="0" u="none" strike="noStrike" baseline="0" dirty="0">
                <a:ea typeface="Cambria" panose="02040503050406030204" pitchFamily="18" charset="0"/>
              </a:rPr>
              <a:t> </a:t>
            </a:r>
            <a:r>
              <a:rPr lang="en-US" sz="1800" b="0" i="1" u="none" strike="noStrike" baseline="0" dirty="0">
                <a:ea typeface="Cambria" panose="02040503050406030204" pitchFamily="18" charset="0"/>
              </a:rPr>
              <a:t>on-line</a:t>
            </a:r>
            <a:endParaRPr lang="lv-LV" sz="1800" b="0" i="1" u="none" strike="noStrike" baseline="0" dirty="0">
              <a:ea typeface="Cambria" panose="02040503050406030204" pitchFamily="18" charset="0"/>
            </a:endParaRPr>
          </a:p>
          <a:p>
            <a:pPr marL="0" indent="0">
              <a:buNone/>
            </a:pPr>
            <a:r>
              <a:rPr lang="de-AT" sz="1800" b="0" dirty="0">
                <a:solidFill>
                  <a:schemeClr val="tx1"/>
                </a:solidFill>
                <a:highlight>
                  <a:srgbClr val="00FF00"/>
                </a:highlight>
                <a:ea typeface="Cambria" panose="02040503050406030204" pitchFamily="18" charset="0"/>
              </a:rPr>
              <a:t>General information, participants &amp; contacts,</a:t>
            </a:r>
            <a:r>
              <a:rPr lang="lv-LV" sz="1800" b="0" dirty="0">
                <a:solidFill>
                  <a:schemeClr val="tx1"/>
                </a:solidFill>
                <a:highlight>
                  <a:srgbClr val="00FF00"/>
                </a:highlight>
                <a:ea typeface="Cambria" panose="02040503050406030204" pitchFamily="18" charset="0"/>
              </a:rPr>
              <a:t> </a:t>
            </a:r>
            <a:r>
              <a:rPr lang="lv-LV" sz="1800" b="0" dirty="0" err="1">
                <a:solidFill>
                  <a:schemeClr val="tx1"/>
                </a:solidFill>
                <a:highlight>
                  <a:srgbClr val="00FF00"/>
                </a:highlight>
                <a:ea typeface="Cambria" panose="02040503050406030204" pitchFamily="18" charset="0"/>
              </a:rPr>
              <a:t>Gender</a:t>
            </a:r>
            <a:r>
              <a:rPr lang="lv-LV" sz="1800" b="0" dirty="0">
                <a:solidFill>
                  <a:schemeClr val="tx1"/>
                </a:solidFill>
                <a:highlight>
                  <a:srgbClr val="00FF00"/>
                </a:highlight>
                <a:ea typeface="Cambria" panose="02040503050406030204" pitchFamily="18" charset="0"/>
              </a:rPr>
              <a:t> </a:t>
            </a:r>
            <a:r>
              <a:rPr lang="lv-LV" sz="1800" b="0" dirty="0" err="1">
                <a:solidFill>
                  <a:schemeClr val="tx1"/>
                </a:solidFill>
                <a:highlight>
                  <a:srgbClr val="00FF00"/>
                </a:highlight>
                <a:ea typeface="Cambria" panose="02040503050406030204" pitchFamily="18" charset="0"/>
              </a:rPr>
              <a:t>Equality</a:t>
            </a:r>
            <a:r>
              <a:rPr lang="lv-LV" sz="1800" b="0" dirty="0">
                <a:solidFill>
                  <a:schemeClr val="tx1"/>
                </a:solidFill>
                <a:highlight>
                  <a:srgbClr val="00FF00"/>
                </a:highlight>
                <a:ea typeface="Cambria" panose="02040503050406030204" pitchFamily="18" charset="0"/>
              </a:rPr>
              <a:t> </a:t>
            </a:r>
            <a:r>
              <a:rPr lang="lv-LV" sz="1800" b="0" dirty="0" err="1">
                <a:solidFill>
                  <a:schemeClr val="tx1"/>
                </a:solidFill>
                <a:highlight>
                  <a:srgbClr val="00FF00"/>
                </a:highlight>
                <a:ea typeface="Cambria" panose="02040503050406030204" pitchFamily="18" charset="0"/>
              </a:rPr>
              <a:t>Plan</a:t>
            </a:r>
            <a:r>
              <a:rPr lang="lv-LV" sz="1800" b="0" dirty="0">
                <a:solidFill>
                  <a:schemeClr val="tx1"/>
                </a:solidFill>
                <a:highlight>
                  <a:srgbClr val="00FF00"/>
                </a:highlight>
                <a:ea typeface="Cambria" panose="02040503050406030204" pitchFamily="18" charset="0"/>
              </a:rPr>
              <a:t>, </a:t>
            </a:r>
            <a:r>
              <a:rPr lang="de-AT" sz="1800" b="0" dirty="0">
                <a:solidFill>
                  <a:schemeClr val="tx1"/>
                </a:solidFill>
                <a:highlight>
                  <a:srgbClr val="00FF00"/>
                </a:highlight>
                <a:ea typeface="Cambria" panose="02040503050406030204" pitchFamily="18" charset="0"/>
              </a:rPr>
              <a:t> budget, ethics </a:t>
            </a:r>
            <a:r>
              <a:rPr lang="lv-LV" sz="1800" b="0" dirty="0" err="1">
                <a:solidFill>
                  <a:schemeClr val="tx1"/>
                </a:solidFill>
                <a:highlight>
                  <a:srgbClr val="00FF00"/>
                </a:highlight>
                <a:ea typeface="Cambria" panose="02040503050406030204" pitchFamily="18" charset="0"/>
              </a:rPr>
              <a:t>and</a:t>
            </a:r>
            <a:r>
              <a:rPr lang="lv-LV" sz="1800" b="0" dirty="0">
                <a:solidFill>
                  <a:schemeClr val="tx1"/>
                </a:solidFill>
                <a:highlight>
                  <a:srgbClr val="00FF00"/>
                </a:highlight>
                <a:ea typeface="Cambria" panose="02040503050406030204" pitchFamily="18" charset="0"/>
              </a:rPr>
              <a:t> </a:t>
            </a:r>
            <a:r>
              <a:rPr lang="lv-LV" sz="1800" b="0" dirty="0" err="1">
                <a:solidFill>
                  <a:schemeClr val="tx1"/>
                </a:solidFill>
                <a:highlight>
                  <a:srgbClr val="00FF00"/>
                </a:highlight>
                <a:ea typeface="Cambria" panose="02040503050406030204" pitchFamily="18" charset="0"/>
              </a:rPr>
              <a:t>security</a:t>
            </a:r>
            <a:r>
              <a:rPr lang="lv-LV" sz="1800" b="0" dirty="0">
                <a:solidFill>
                  <a:schemeClr val="tx1"/>
                </a:solidFill>
                <a:highlight>
                  <a:srgbClr val="00FF00"/>
                </a:highlight>
                <a:ea typeface="Cambria" panose="02040503050406030204" pitchFamily="18" charset="0"/>
              </a:rPr>
              <a:t> </a:t>
            </a:r>
            <a:r>
              <a:rPr lang="de-AT" sz="1800" b="0" dirty="0">
                <a:solidFill>
                  <a:schemeClr val="tx1"/>
                </a:solidFill>
                <a:highlight>
                  <a:srgbClr val="00FF00"/>
                </a:highlight>
                <a:ea typeface="Cambria" panose="02040503050406030204" pitchFamily="18" charset="0"/>
              </a:rPr>
              <a:t>table, call-specific questions</a:t>
            </a:r>
            <a:br>
              <a:rPr lang="de-AT" sz="1800" dirty="0">
                <a:solidFill>
                  <a:schemeClr val="accent3"/>
                </a:solidFill>
                <a:ea typeface="Cambria" panose="02040503050406030204" pitchFamily="18" charset="0"/>
              </a:rPr>
            </a:br>
            <a:r>
              <a:rPr lang="de-AT" sz="1800" dirty="0">
                <a:solidFill>
                  <a:schemeClr val="accent3"/>
                </a:solidFill>
                <a:ea typeface="Cambria" panose="02040503050406030204" pitchFamily="18" charset="0"/>
              </a:rPr>
              <a:t>	</a:t>
            </a:r>
            <a:endParaRPr lang="en-US" sz="1800" b="0" i="0" u="none" strike="noStrike" baseline="0" dirty="0">
              <a:ea typeface="Cambria" panose="02040503050406030204" pitchFamily="18" charset="0"/>
            </a:endParaRPr>
          </a:p>
          <a:p>
            <a:pPr marL="0" indent="0">
              <a:buNone/>
            </a:pPr>
            <a:endParaRPr lang="lv-LV" dirty="0">
              <a:ea typeface="Cambria" panose="02040503050406030204" pitchFamily="18" charset="0"/>
            </a:endParaRPr>
          </a:p>
        </p:txBody>
      </p:sp>
      <p:sp>
        <p:nvSpPr>
          <p:cNvPr id="8" name="TextBox 7">
            <a:extLst>
              <a:ext uri="{FF2B5EF4-FFF2-40B4-BE49-F238E27FC236}">
                <a16:creationId xmlns:a16="http://schemas.microsoft.com/office/drawing/2014/main" id="{76EE49E8-6522-46F3-B426-301E3FBC8DE2}"/>
              </a:ext>
            </a:extLst>
          </p:cNvPr>
          <p:cNvSpPr txBox="1"/>
          <p:nvPr/>
        </p:nvSpPr>
        <p:spPr>
          <a:xfrm>
            <a:off x="611560" y="6199007"/>
            <a:ext cx="8435280" cy="646331"/>
          </a:xfrm>
          <a:prstGeom prst="rect">
            <a:avLst/>
          </a:prstGeom>
          <a:noFill/>
        </p:spPr>
        <p:txBody>
          <a:bodyPr wrap="square">
            <a:spAutoFit/>
          </a:bodyPr>
          <a:lstStyle/>
          <a:p>
            <a:r>
              <a:rPr lang="lv-LV" dirty="0" err="1">
                <a:latin typeface="Cambria" panose="02040503050406030204" pitchFamily="18" charset="0"/>
                <a:ea typeface="Cambria" panose="02040503050406030204" pitchFamily="18" charset="0"/>
              </a:rPr>
              <a:t>General</a:t>
            </a:r>
            <a:r>
              <a:rPr lang="lv-LV" dirty="0">
                <a:latin typeface="Cambria" panose="02040503050406030204" pitchFamily="18" charset="0"/>
                <a:ea typeface="Cambria" panose="02040503050406030204" pitchFamily="18" charset="0"/>
              </a:rPr>
              <a:t> RIA </a:t>
            </a:r>
            <a:r>
              <a:rPr lang="lv-LV" dirty="0" err="1">
                <a:latin typeface="Cambria" panose="02040503050406030204" pitchFamily="18" charset="0"/>
                <a:ea typeface="Cambria" panose="02040503050406030204" pitchFamily="18" charset="0"/>
              </a:rPr>
              <a:t>template</a:t>
            </a:r>
            <a:r>
              <a:rPr lang="lv-LV" dirty="0">
                <a:latin typeface="Cambria" panose="02040503050406030204" pitchFamily="18" charset="0"/>
                <a:ea typeface="Cambria" panose="02040503050406030204" pitchFamily="18" charset="0"/>
              </a:rPr>
              <a:t> </a:t>
            </a:r>
            <a:r>
              <a:rPr lang="lv-LV" dirty="0">
                <a:latin typeface="Cambria" panose="02040503050406030204" pitchFamily="18" charset="0"/>
                <a:ea typeface="Cambria" panose="02040503050406030204" pitchFamily="18" charset="0"/>
                <a:hlinkClick r:id="rId2"/>
              </a:rPr>
              <a:t>https://ec.europa.eu/info/funding-tenders/opportunities/docs/2021-2027/horizon/temp-form/af/af_he-ria-ia_en.pdf</a:t>
            </a:r>
            <a:r>
              <a:rPr lang="lv-LV" dirty="0">
                <a:latin typeface="Cambria" panose="02040503050406030204" pitchFamily="18" charset="0"/>
                <a:ea typeface="Cambria" panose="02040503050406030204" pitchFamily="18" charset="0"/>
              </a:rPr>
              <a:t> </a:t>
            </a:r>
          </a:p>
        </p:txBody>
      </p:sp>
      <p:pic>
        <p:nvPicPr>
          <p:cNvPr id="10" name="Picture 9">
            <a:extLst>
              <a:ext uri="{FF2B5EF4-FFF2-40B4-BE49-F238E27FC236}">
                <a16:creationId xmlns:a16="http://schemas.microsoft.com/office/drawing/2014/main" id="{F37C1EBC-2205-4394-ACF1-B4F66D5AB84D}"/>
              </a:ext>
            </a:extLst>
          </p:cNvPr>
          <p:cNvPicPr>
            <a:picLocks noChangeAspect="1"/>
          </p:cNvPicPr>
          <p:nvPr/>
        </p:nvPicPr>
        <p:blipFill rotWithShape="1">
          <a:blip r:embed="rId3"/>
          <a:srcRect l="8525" t="44999" r="26882" b="8898"/>
          <a:stretch/>
        </p:blipFill>
        <p:spPr>
          <a:xfrm>
            <a:off x="35497" y="2513525"/>
            <a:ext cx="9168635" cy="3510616"/>
          </a:xfrm>
          <a:prstGeom prst="rect">
            <a:avLst/>
          </a:prstGeom>
        </p:spPr>
      </p:pic>
      <p:pic>
        <p:nvPicPr>
          <p:cNvPr id="9" name="Picture 8" descr="Icon&#10;&#10;Description automatically generated">
            <a:extLst>
              <a:ext uri="{FF2B5EF4-FFF2-40B4-BE49-F238E27FC236}">
                <a16:creationId xmlns:a16="http://schemas.microsoft.com/office/drawing/2014/main" id="{92078AAE-3FFC-4694-917C-8E37449604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60" y="6203064"/>
            <a:ext cx="571128" cy="571128"/>
          </a:xfrm>
          <a:prstGeom prst="rect">
            <a:avLst/>
          </a:prstGeom>
        </p:spPr>
      </p:pic>
    </p:spTree>
    <p:extLst>
      <p:ext uri="{BB962C8B-B14F-4D97-AF65-F5344CB8AC3E}">
        <p14:creationId xmlns:p14="http://schemas.microsoft.com/office/powerpoint/2010/main" val="20515600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a:latin typeface="Cambria" panose="02040503050406030204" pitchFamily="18" charset="0"/>
                <a:ea typeface="Cambria" panose="02040503050406030204" pitchFamily="18" charset="0"/>
              </a:rPr>
              <a:t>Abstract</a:t>
            </a:r>
          </a:p>
        </p:txBody>
      </p:sp>
      <p:sp>
        <p:nvSpPr>
          <p:cNvPr id="5" name="Foliennummernplatzhalter 4">
            <a:extLst>
              <a:ext uri="{FF2B5EF4-FFF2-40B4-BE49-F238E27FC236}">
                <a16:creationId xmlns:a16="http://schemas.microsoft.com/office/drawing/2014/main" id="{09833CD0-D1D5-4482-9EEE-996CAB2568BE}"/>
              </a:ext>
            </a:extLst>
          </p:cNvPr>
          <p:cNvSpPr>
            <a:spLocks noGrp="1"/>
          </p:cNvSpPr>
          <p:nvPr>
            <p:ph type="sldNum" sz="quarter" idx="12"/>
          </p:nvPr>
        </p:nvSpPr>
        <p:spPr>
          <a:xfrm>
            <a:off x="7010400" y="6492875"/>
            <a:ext cx="2133600" cy="365125"/>
          </a:xfrm>
        </p:spPr>
        <p:txBody>
          <a:bodyPr/>
          <a:lstStyle/>
          <a:p>
            <a:fld id="{75BAF521-13F2-4349-8EE2-CE8718DFA815}" type="slidenum">
              <a:rPr lang="de-CH" smtClean="0"/>
              <a:t>7</a:t>
            </a:fld>
            <a:endParaRPr lang="de-CH" dirty="0"/>
          </a:p>
        </p:txBody>
      </p:sp>
      <p:sp>
        <p:nvSpPr>
          <p:cNvPr id="11" name="Content Placeholder 1"/>
          <p:cNvSpPr txBox="1">
            <a:spLocks/>
          </p:cNvSpPr>
          <p:nvPr/>
        </p:nvSpPr>
        <p:spPr>
          <a:xfrm>
            <a:off x="467544" y="1196752"/>
            <a:ext cx="8208912" cy="5292034"/>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Clr>
                <a:srgbClr val="1D3D93"/>
              </a:buClr>
              <a:buFont typeface="Wingdings" panose="05000000000000000000" pitchFamily="2" charset="2"/>
              <a:buChar char="§"/>
              <a:defRPr lang="en-US" sz="2800" kern="1200" dirty="0" smtClean="0">
                <a:solidFill>
                  <a:schemeClr val="tx1"/>
                </a:solidFill>
                <a:latin typeface="Lucida Sans" panose="020B0602030504020204" pitchFamily="34" charset="0"/>
                <a:ea typeface="+mn-ea"/>
                <a:cs typeface="+mn-cs"/>
              </a:defRPr>
            </a:lvl1pPr>
            <a:lvl2pPr marL="742950" indent="-285750" algn="l" defTabSz="914400" rtl="0" eaLnBrk="1" latinLnBrk="0" hangingPunct="1">
              <a:spcBef>
                <a:spcPct val="20000"/>
              </a:spcBef>
              <a:buClr>
                <a:srgbClr val="1D3D93"/>
              </a:buClr>
              <a:buFont typeface="Wingdings" panose="05000000000000000000" pitchFamily="2" charset="2"/>
              <a:buChar char="§"/>
              <a:defRPr lang="en-US" sz="2800" kern="1200" dirty="0" smtClean="0">
                <a:solidFill>
                  <a:schemeClr val="tx1"/>
                </a:solidFill>
                <a:latin typeface="Lucida Sans" panose="020B0602030504020204" pitchFamily="34" charset="0"/>
                <a:ea typeface="+mn-ea"/>
                <a:cs typeface="+mn-cs"/>
              </a:defRPr>
            </a:lvl2pPr>
            <a:lvl3pPr marL="1143000" indent="-228600" algn="l" defTabSz="914400" rtl="0" eaLnBrk="1" latinLnBrk="0" hangingPunct="1">
              <a:spcBef>
                <a:spcPct val="20000"/>
              </a:spcBef>
              <a:buClr>
                <a:srgbClr val="1D3D93"/>
              </a:buClr>
              <a:buFont typeface="Wingdings" panose="05000000000000000000" pitchFamily="2" charset="2"/>
              <a:buChar char="§"/>
              <a:defRPr lang="en-US" sz="2400" kern="1200" dirty="0" smtClean="0">
                <a:solidFill>
                  <a:schemeClr val="tx1"/>
                </a:solidFill>
                <a:latin typeface="Lucida Sans" panose="020B0602030504020204" pitchFamily="34" charset="0"/>
                <a:ea typeface="+mn-ea"/>
                <a:cs typeface="+mn-cs"/>
              </a:defRPr>
            </a:lvl3pPr>
            <a:lvl4pPr marL="1600200" indent="-228600" algn="l" defTabSz="914400" rtl="0" eaLnBrk="1" latinLnBrk="0" hangingPunct="1">
              <a:spcBef>
                <a:spcPct val="20000"/>
              </a:spcBef>
              <a:buClr>
                <a:srgbClr val="1D3D93"/>
              </a:buClr>
              <a:buFont typeface="Wingdings" panose="05000000000000000000" pitchFamily="2" charset="2"/>
              <a:buChar char="§"/>
              <a:defRPr lang="en-US" sz="2000" kern="1200" dirty="0" smtClean="0">
                <a:solidFill>
                  <a:schemeClr val="tx1"/>
                </a:solidFill>
                <a:latin typeface="Lucida Sans" panose="020B0602030504020204" pitchFamily="34" charset="0"/>
                <a:ea typeface="+mn-ea"/>
                <a:cs typeface="+mn-cs"/>
              </a:defRPr>
            </a:lvl4pPr>
            <a:lvl5pPr marL="2057400" indent="-228600" algn="l" defTabSz="914400" rtl="0" eaLnBrk="1" latinLnBrk="0" hangingPunct="1">
              <a:spcBef>
                <a:spcPct val="20000"/>
              </a:spcBef>
              <a:buClr>
                <a:srgbClr val="1D3D93"/>
              </a:buClr>
              <a:buFont typeface="Wingdings" panose="05000000000000000000" pitchFamily="2" charset="2"/>
              <a:buChar char="§"/>
              <a:defRPr lang="de-CH" sz="2000" kern="1200" dirty="0">
                <a:solidFill>
                  <a:schemeClr val="tx1"/>
                </a:solidFill>
                <a:latin typeface="Lucida Sans" panose="020B0602030504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buFont typeface="Wingdings" panose="05000000000000000000" pitchFamily="2" charset="2"/>
              <a:buChar char="v"/>
            </a:pPr>
            <a:r>
              <a:rPr lang="en-US" sz="2300" dirty="0">
                <a:solidFill>
                  <a:schemeClr val="tx2"/>
                </a:solidFill>
                <a:latin typeface="Cambria" panose="02040503050406030204" pitchFamily="18" charset="0"/>
                <a:ea typeface="Cambria" panose="02040503050406030204" pitchFamily="18" charset="0"/>
              </a:rPr>
              <a:t>The abstract and </a:t>
            </a:r>
            <a:r>
              <a:rPr lang="en-US" sz="2300" b="1" dirty="0">
                <a:solidFill>
                  <a:schemeClr val="tx2"/>
                </a:solidFill>
                <a:latin typeface="Cambria" panose="02040503050406030204" pitchFamily="18" charset="0"/>
                <a:ea typeface="Cambria" panose="02040503050406030204" pitchFamily="18" charset="0"/>
              </a:rPr>
              <a:t>keywords </a:t>
            </a:r>
            <a:r>
              <a:rPr lang="en-US" sz="2300" dirty="0">
                <a:solidFill>
                  <a:schemeClr val="tx2"/>
                </a:solidFill>
                <a:latin typeface="Cambria" panose="02040503050406030204" pitchFamily="18" charset="0"/>
                <a:ea typeface="Cambria" panose="02040503050406030204" pitchFamily="18" charset="0"/>
              </a:rPr>
              <a:t>are used to select the evaluators</a:t>
            </a:r>
            <a:r>
              <a:rPr lang="lv-LV" sz="2300" dirty="0">
                <a:solidFill>
                  <a:schemeClr val="tx2"/>
                </a:solidFill>
                <a:latin typeface="Cambria" panose="02040503050406030204" pitchFamily="18" charset="0"/>
                <a:ea typeface="Cambria" panose="02040503050406030204" pitchFamily="18" charset="0"/>
              </a:rPr>
              <a:t>. </a:t>
            </a:r>
            <a:endParaRPr lang="en-US" sz="2300" dirty="0">
              <a:solidFill>
                <a:schemeClr val="tx2"/>
              </a:solidFill>
              <a:latin typeface="Cambria" panose="02040503050406030204" pitchFamily="18" charset="0"/>
              <a:ea typeface="Cambria" panose="02040503050406030204" pitchFamily="18" charset="0"/>
            </a:endParaRPr>
          </a:p>
          <a:p>
            <a:pPr>
              <a:lnSpc>
                <a:spcPct val="150000"/>
              </a:lnSpc>
              <a:buFont typeface="Wingdings" panose="05000000000000000000" pitchFamily="2" charset="2"/>
              <a:buChar char="v"/>
            </a:pPr>
            <a:r>
              <a:rPr lang="en-US" sz="2300" dirty="0">
                <a:solidFill>
                  <a:schemeClr val="tx2"/>
                </a:solidFill>
                <a:latin typeface="Cambria" panose="02040503050406030204" pitchFamily="18" charset="0"/>
                <a:ea typeface="Cambria" panose="02040503050406030204" pitchFamily="18" charset="0"/>
              </a:rPr>
              <a:t>It should </a:t>
            </a:r>
            <a:r>
              <a:rPr lang="en-US" sz="2300" b="1" dirty="0">
                <a:solidFill>
                  <a:schemeClr val="tx2"/>
                </a:solidFill>
                <a:latin typeface="Cambria" panose="02040503050406030204" pitchFamily="18" charset="0"/>
                <a:ea typeface="Cambria" panose="02040503050406030204" pitchFamily="18" charset="0"/>
              </a:rPr>
              <a:t>sell</a:t>
            </a:r>
            <a:r>
              <a:rPr lang="en-US" sz="2300" dirty="0">
                <a:solidFill>
                  <a:schemeClr val="tx2"/>
                </a:solidFill>
                <a:latin typeface="Cambria" panose="02040503050406030204" pitchFamily="18" charset="0"/>
                <a:ea typeface="Cambria" panose="02040503050406030204" pitchFamily="18" charset="0"/>
              </a:rPr>
              <a:t> your project and be understandable to the </a:t>
            </a:r>
            <a:r>
              <a:rPr lang="en-US" sz="2300" b="1" dirty="0">
                <a:solidFill>
                  <a:schemeClr val="tx2"/>
                </a:solidFill>
                <a:latin typeface="Cambria" panose="02040503050406030204" pitchFamily="18" charset="0"/>
                <a:ea typeface="Cambria" panose="02040503050406030204" pitchFamily="18" charset="0"/>
              </a:rPr>
              <a:t>generalist</a:t>
            </a:r>
          </a:p>
          <a:p>
            <a:pPr>
              <a:lnSpc>
                <a:spcPct val="150000"/>
              </a:lnSpc>
              <a:buFont typeface="Wingdings" panose="05000000000000000000" pitchFamily="2" charset="2"/>
              <a:buChar char="v"/>
            </a:pPr>
            <a:r>
              <a:rPr lang="en-US" sz="2300" dirty="0">
                <a:solidFill>
                  <a:schemeClr val="tx2"/>
                </a:solidFill>
                <a:latin typeface="Cambria" panose="02040503050406030204" pitchFamily="18" charset="0"/>
                <a:ea typeface="Cambria" panose="02040503050406030204" pitchFamily="18" charset="0"/>
              </a:rPr>
              <a:t>It should communicate the </a:t>
            </a:r>
            <a:r>
              <a:rPr lang="en-US" sz="2300" b="1" dirty="0">
                <a:solidFill>
                  <a:schemeClr val="tx2"/>
                </a:solidFill>
                <a:latin typeface="Cambria" panose="02040503050406030204" pitchFamily="18" charset="0"/>
                <a:ea typeface="Cambria" panose="02040503050406030204" pitchFamily="18" charset="0"/>
              </a:rPr>
              <a:t>importance, impact and timeliness </a:t>
            </a:r>
            <a:r>
              <a:rPr lang="en-US" sz="2300" dirty="0">
                <a:solidFill>
                  <a:schemeClr val="tx2"/>
                </a:solidFill>
                <a:latin typeface="Cambria" panose="02040503050406030204" pitchFamily="18" charset="0"/>
                <a:ea typeface="Cambria" panose="02040503050406030204" pitchFamily="18" charset="0"/>
              </a:rPr>
              <a:t>of the project and also convince the evaluator that </a:t>
            </a:r>
            <a:r>
              <a:rPr lang="en-US" sz="2300" b="1" dirty="0">
                <a:solidFill>
                  <a:schemeClr val="tx2"/>
                </a:solidFill>
                <a:latin typeface="Cambria" panose="02040503050406030204" pitchFamily="18" charset="0"/>
                <a:ea typeface="Cambria" panose="02040503050406030204" pitchFamily="18" charset="0"/>
              </a:rPr>
              <a:t>you</a:t>
            </a:r>
            <a:r>
              <a:rPr lang="en-US" sz="2300" dirty="0">
                <a:solidFill>
                  <a:schemeClr val="tx2"/>
                </a:solidFill>
                <a:latin typeface="Cambria" panose="02040503050406030204" pitchFamily="18" charset="0"/>
                <a:ea typeface="Cambria" panose="02040503050406030204" pitchFamily="18" charset="0"/>
              </a:rPr>
              <a:t> should be funded to carry it out.</a:t>
            </a:r>
          </a:p>
          <a:p>
            <a:pPr>
              <a:lnSpc>
                <a:spcPct val="150000"/>
              </a:lnSpc>
              <a:buFont typeface="Wingdings" panose="05000000000000000000" pitchFamily="2" charset="2"/>
              <a:buChar char="v"/>
            </a:pPr>
            <a:r>
              <a:rPr lang="en-US" sz="2300" dirty="0">
                <a:solidFill>
                  <a:schemeClr val="tx2"/>
                </a:solidFill>
                <a:latin typeface="Cambria" panose="02040503050406030204" pitchFamily="18" charset="0"/>
                <a:ea typeface="Cambria" panose="02040503050406030204" pitchFamily="18" charset="0"/>
              </a:rPr>
              <a:t>It should NOT be the usual scientific abstract.</a:t>
            </a:r>
            <a:r>
              <a:rPr lang="lv-LV" sz="2300" dirty="0">
                <a:solidFill>
                  <a:schemeClr val="tx2"/>
                </a:solidFill>
                <a:latin typeface="Cambria" panose="02040503050406030204" pitchFamily="18" charset="0"/>
                <a:ea typeface="Cambria" panose="02040503050406030204" pitchFamily="18" charset="0"/>
              </a:rPr>
              <a:t> </a:t>
            </a:r>
            <a:r>
              <a:rPr lang="en-US" sz="2300" dirty="0">
                <a:solidFill>
                  <a:schemeClr val="tx2"/>
                </a:solidFill>
                <a:highlight>
                  <a:srgbClr val="00FF00"/>
                </a:highlight>
                <a:latin typeface="Cambria" panose="02040503050406030204" pitchFamily="18" charset="0"/>
                <a:ea typeface="Cambria" panose="02040503050406030204" pitchFamily="18" charset="0"/>
              </a:rPr>
              <a:t>Main elements: </a:t>
            </a:r>
          </a:p>
          <a:p>
            <a:pPr lvl="1">
              <a:lnSpc>
                <a:spcPct val="150000"/>
              </a:lnSpc>
              <a:buFont typeface="Wingdings" panose="05000000000000000000" pitchFamily="2" charset="2"/>
              <a:buChar char="v"/>
            </a:pPr>
            <a:r>
              <a:rPr lang="en-US" sz="2400" dirty="0">
                <a:solidFill>
                  <a:schemeClr val="tx2"/>
                </a:solidFill>
                <a:latin typeface="Cambria" panose="02040503050406030204" pitchFamily="18" charset="0"/>
                <a:ea typeface="Cambria" panose="02040503050406030204" pitchFamily="18" charset="0"/>
              </a:rPr>
              <a:t>1-2 sentences that put your project into context</a:t>
            </a:r>
          </a:p>
          <a:p>
            <a:pPr lvl="1">
              <a:lnSpc>
                <a:spcPct val="150000"/>
              </a:lnSpc>
              <a:buFont typeface="Wingdings" panose="05000000000000000000" pitchFamily="2" charset="2"/>
              <a:buChar char="v"/>
            </a:pPr>
            <a:r>
              <a:rPr lang="en-US" sz="2400" dirty="0">
                <a:solidFill>
                  <a:schemeClr val="tx2"/>
                </a:solidFill>
                <a:latin typeface="Cambria" panose="02040503050406030204" pitchFamily="18" charset="0"/>
                <a:ea typeface="Cambria" panose="02040503050406030204" pitchFamily="18" charset="0"/>
              </a:rPr>
              <a:t>Your objective</a:t>
            </a:r>
          </a:p>
          <a:p>
            <a:pPr lvl="1">
              <a:lnSpc>
                <a:spcPct val="150000"/>
              </a:lnSpc>
              <a:buFont typeface="Wingdings" panose="05000000000000000000" pitchFamily="2" charset="2"/>
              <a:buChar char="v"/>
            </a:pPr>
            <a:r>
              <a:rPr lang="en-US" sz="2400" dirty="0">
                <a:solidFill>
                  <a:schemeClr val="tx2"/>
                </a:solidFill>
                <a:latin typeface="Cambria" panose="02040503050406030204" pitchFamily="18" charset="0"/>
                <a:ea typeface="Cambria" panose="02040503050406030204" pitchFamily="18" charset="0"/>
              </a:rPr>
              <a:t>Background information on the state of the art</a:t>
            </a:r>
          </a:p>
          <a:p>
            <a:pPr lvl="1">
              <a:lnSpc>
                <a:spcPct val="150000"/>
              </a:lnSpc>
              <a:buFont typeface="Wingdings" panose="05000000000000000000" pitchFamily="2" charset="2"/>
              <a:buChar char="v"/>
            </a:pPr>
            <a:r>
              <a:rPr lang="en-US" sz="2400" dirty="0">
                <a:solidFill>
                  <a:schemeClr val="tx2"/>
                </a:solidFill>
                <a:latin typeface="Cambria" panose="02040503050406030204" pitchFamily="18" charset="0"/>
                <a:ea typeface="Cambria" panose="02040503050406030204" pitchFamily="18" charset="0"/>
              </a:rPr>
              <a:t>Specific aims and details of your project plan</a:t>
            </a:r>
          </a:p>
          <a:p>
            <a:pPr marL="457200" lvl="1" indent="0">
              <a:lnSpc>
                <a:spcPct val="150000"/>
              </a:lnSpc>
              <a:buNone/>
            </a:pPr>
            <a:endParaRPr lang="en-US" sz="2300" dirty="0">
              <a:solidFill>
                <a:schemeClr val="tx2"/>
              </a:solidFill>
              <a:latin typeface="Cambria" panose="02040503050406030204" pitchFamily="18" charset="0"/>
              <a:ea typeface="Cambria" panose="02040503050406030204" pitchFamily="18" charset="0"/>
            </a:endParaRPr>
          </a:p>
          <a:p>
            <a:pPr>
              <a:lnSpc>
                <a:spcPct val="150000"/>
              </a:lnSpc>
              <a:buFont typeface="Wingdings" panose="05000000000000000000" pitchFamily="2" charset="2"/>
              <a:buChar char="v"/>
            </a:pPr>
            <a:r>
              <a:rPr lang="en-US" sz="2300" dirty="0">
                <a:solidFill>
                  <a:schemeClr val="tx2"/>
                </a:solidFill>
                <a:latin typeface="Cambria" panose="02040503050406030204" pitchFamily="18" charset="0"/>
                <a:ea typeface="Cambria" panose="02040503050406030204" pitchFamily="18" charset="0"/>
              </a:rPr>
              <a:t>See ideas of existing projects in </a:t>
            </a:r>
            <a:r>
              <a:rPr lang="en-US" sz="2300" dirty="0">
                <a:solidFill>
                  <a:schemeClr val="tx2"/>
                </a:solidFill>
                <a:latin typeface="Cambria" panose="02040503050406030204" pitchFamily="18" charset="0"/>
                <a:ea typeface="Cambria" panose="02040503050406030204" pitchFamily="18" charset="0"/>
                <a:hlinkClick r:id="rId3"/>
              </a:rPr>
              <a:t>CORDIS</a:t>
            </a:r>
            <a:endParaRPr lang="en-US" sz="2300" dirty="0">
              <a:solidFill>
                <a:schemeClr val="tx2"/>
              </a:solidFill>
              <a:latin typeface="Cambria" panose="02040503050406030204" pitchFamily="18" charset="0"/>
              <a:ea typeface="Cambria" panose="02040503050406030204" pitchFamily="18" charset="0"/>
            </a:endParaRPr>
          </a:p>
          <a:p>
            <a:pPr>
              <a:lnSpc>
                <a:spcPct val="150000"/>
              </a:lnSpc>
            </a:pPr>
            <a:endParaRPr lang="es-ES" sz="2200" dirty="0">
              <a:solidFill>
                <a:schemeClr val="tx2"/>
              </a:solidFill>
              <a:latin typeface="+mj-lt"/>
            </a:endParaRPr>
          </a:p>
          <a:p>
            <a:pPr>
              <a:lnSpc>
                <a:spcPct val="150000"/>
              </a:lnSpc>
            </a:pPr>
            <a:endParaRPr lang="en-US" sz="2000" dirty="0">
              <a:solidFill>
                <a:schemeClr val="tx2"/>
              </a:solidFill>
              <a:latin typeface="+mj-lt"/>
            </a:endParaRPr>
          </a:p>
        </p:txBody>
      </p:sp>
      <p:sp>
        <p:nvSpPr>
          <p:cNvPr id="7" name="TextBox 6">
            <a:extLst>
              <a:ext uri="{FF2B5EF4-FFF2-40B4-BE49-F238E27FC236}">
                <a16:creationId xmlns:a16="http://schemas.microsoft.com/office/drawing/2014/main" id="{A6DC8DCD-0DCD-4163-A3F3-90FE6546BF28}"/>
              </a:ext>
            </a:extLst>
          </p:cNvPr>
          <p:cNvSpPr txBox="1"/>
          <p:nvPr/>
        </p:nvSpPr>
        <p:spPr>
          <a:xfrm>
            <a:off x="2452193" y="6319147"/>
            <a:ext cx="4572000" cy="369332"/>
          </a:xfrm>
          <a:prstGeom prst="rect">
            <a:avLst/>
          </a:prstGeom>
          <a:noFill/>
        </p:spPr>
        <p:txBody>
          <a:bodyPr wrap="square">
            <a:spAutoFit/>
          </a:bodyPr>
          <a:lstStyle/>
          <a:p>
            <a:r>
              <a:rPr lang="lv-LV" sz="1800" dirty="0">
                <a:solidFill>
                  <a:schemeClr val="tx2"/>
                </a:solidFill>
                <a:highlight>
                  <a:srgbClr val="00FF00"/>
                </a:highlight>
                <a:latin typeface="Cambria" panose="02040503050406030204" pitchFamily="18" charset="0"/>
                <a:ea typeface="Cambria" panose="02040503050406030204" pitchFamily="18" charset="0"/>
              </a:rPr>
              <a:t>Max</a:t>
            </a:r>
            <a:r>
              <a:rPr lang="de-DE" sz="1800" dirty="0">
                <a:solidFill>
                  <a:schemeClr val="tx2"/>
                </a:solidFill>
                <a:highlight>
                  <a:srgbClr val="00FF00"/>
                </a:highlight>
                <a:latin typeface="Cambria" panose="02040503050406030204" pitchFamily="18" charset="0"/>
                <a:ea typeface="Cambria" panose="02040503050406030204" pitchFamily="18" charset="0"/>
              </a:rPr>
              <a:t>.</a:t>
            </a:r>
            <a:r>
              <a:rPr lang="lv-LV" sz="1800" dirty="0">
                <a:solidFill>
                  <a:schemeClr val="tx2"/>
                </a:solidFill>
                <a:highlight>
                  <a:srgbClr val="00FF00"/>
                </a:highlight>
                <a:latin typeface="Cambria" panose="02040503050406030204" pitchFamily="18" charset="0"/>
                <a:ea typeface="Cambria" panose="02040503050406030204" pitchFamily="18" charset="0"/>
              </a:rPr>
              <a:t> </a:t>
            </a:r>
            <a:r>
              <a:rPr lang="en-US" sz="1800" dirty="0">
                <a:solidFill>
                  <a:schemeClr val="tx2"/>
                </a:solidFill>
                <a:highlight>
                  <a:srgbClr val="00FF00"/>
                </a:highlight>
                <a:latin typeface="Cambria" panose="02040503050406030204" pitchFamily="18" charset="0"/>
                <a:ea typeface="Cambria" panose="02040503050406030204" pitchFamily="18" charset="0"/>
              </a:rPr>
              <a:t>2000 characters including spaces</a:t>
            </a:r>
            <a:endParaRPr lang="lv-LV" dirty="0">
              <a:highlight>
                <a:srgbClr val="00FF00"/>
              </a:highlight>
            </a:endParaRPr>
          </a:p>
        </p:txBody>
      </p:sp>
    </p:spTree>
    <p:extLst>
      <p:ext uri="{BB962C8B-B14F-4D97-AF65-F5344CB8AC3E}">
        <p14:creationId xmlns:p14="http://schemas.microsoft.com/office/powerpoint/2010/main" val="271327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504" y="188640"/>
            <a:ext cx="6552728" cy="685254"/>
          </a:xfrm>
        </p:spPr>
        <p:txBody>
          <a:bodyPr>
            <a:normAutofit/>
          </a:bodyPr>
          <a:lstStyle/>
          <a:p>
            <a:r>
              <a:rPr lang="de-CH" dirty="0">
                <a:latin typeface="Cambria" panose="02040503050406030204" pitchFamily="18" charset="0"/>
                <a:ea typeface="Cambria" panose="02040503050406030204" pitchFamily="18" charset="0"/>
              </a:rPr>
              <a:t>Abstract</a:t>
            </a:r>
            <a:r>
              <a:rPr lang="lv-LV" dirty="0">
                <a:latin typeface="Cambria" panose="02040503050406030204" pitchFamily="18" charset="0"/>
                <a:ea typeface="Cambria" panose="02040503050406030204" pitchFamily="18" charset="0"/>
              </a:rPr>
              <a:t>- exam</a:t>
            </a:r>
            <a:r>
              <a:rPr lang="de-DE" dirty="0">
                <a:latin typeface="Cambria" panose="02040503050406030204" pitchFamily="18" charset="0"/>
                <a:ea typeface="Cambria" panose="02040503050406030204" pitchFamily="18" charset="0"/>
              </a:rPr>
              <a:t>p</a:t>
            </a:r>
            <a:r>
              <a:rPr lang="lv-LV" dirty="0">
                <a:latin typeface="Cambria" panose="02040503050406030204" pitchFamily="18" charset="0"/>
                <a:ea typeface="Cambria" panose="02040503050406030204" pitchFamily="18" charset="0"/>
              </a:rPr>
              <a:t>le</a:t>
            </a:r>
            <a:r>
              <a:rPr lang="de-DE" dirty="0">
                <a:latin typeface="Cambria" panose="02040503050406030204" pitchFamily="18" charset="0"/>
                <a:ea typeface="Cambria" panose="02040503050406030204" pitchFamily="18" charset="0"/>
              </a:rPr>
              <a:t> </a:t>
            </a:r>
            <a:r>
              <a:rPr lang="lv-LV" dirty="0">
                <a:latin typeface="Cambria" panose="02040503050406030204" pitchFamily="18" charset="0"/>
                <a:ea typeface="Cambria" panose="02040503050406030204" pitchFamily="18" charset="0"/>
              </a:rPr>
              <a:t>1</a:t>
            </a:r>
            <a:endParaRPr lang="de-CH" dirty="0">
              <a:latin typeface="Cambria" panose="02040503050406030204" pitchFamily="18" charset="0"/>
              <a:ea typeface="Cambria" panose="02040503050406030204" pitchFamily="18" charset="0"/>
            </a:endParaRPr>
          </a:p>
        </p:txBody>
      </p:sp>
      <p:sp>
        <p:nvSpPr>
          <p:cNvPr id="5" name="Foliennummernplatzhalter 4">
            <a:extLst>
              <a:ext uri="{FF2B5EF4-FFF2-40B4-BE49-F238E27FC236}">
                <a16:creationId xmlns:a16="http://schemas.microsoft.com/office/drawing/2014/main" id="{09833CD0-D1D5-4482-9EEE-996CAB2568BE}"/>
              </a:ext>
            </a:extLst>
          </p:cNvPr>
          <p:cNvSpPr>
            <a:spLocks noGrp="1"/>
          </p:cNvSpPr>
          <p:nvPr>
            <p:ph type="sldNum" sz="quarter" idx="12"/>
          </p:nvPr>
        </p:nvSpPr>
        <p:spPr>
          <a:xfrm>
            <a:off x="7010400" y="6492875"/>
            <a:ext cx="2133600" cy="365125"/>
          </a:xfrm>
        </p:spPr>
        <p:txBody>
          <a:bodyPr/>
          <a:lstStyle/>
          <a:p>
            <a:fld id="{75BAF521-13F2-4349-8EE2-CE8718DFA815}" type="slidenum">
              <a:rPr lang="de-CH" smtClean="0"/>
              <a:t>8</a:t>
            </a:fld>
            <a:endParaRPr lang="de-CH" dirty="0"/>
          </a:p>
        </p:txBody>
      </p:sp>
      <p:sp>
        <p:nvSpPr>
          <p:cNvPr id="11" name="Content Placeholder 1"/>
          <p:cNvSpPr txBox="1">
            <a:spLocks/>
          </p:cNvSpPr>
          <p:nvPr/>
        </p:nvSpPr>
        <p:spPr>
          <a:xfrm>
            <a:off x="467544" y="1196752"/>
            <a:ext cx="8208912" cy="44973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1D3D93"/>
              </a:buClr>
              <a:buFont typeface="Wingdings" panose="05000000000000000000" pitchFamily="2" charset="2"/>
              <a:buChar char="§"/>
              <a:defRPr lang="en-US" sz="2800" kern="1200" dirty="0" smtClean="0">
                <a:solidFill>
                  <a:schemeClr val="tx1"/>
                </a:solidFill>
                <a:latin typeface="Lucida Sans" panose="020B0602030504020204" pitchFamily="34" charset="0"/>
                <a:ea typeface="+mn-ea"/>
                <a:cs typeface="+mn-cs"/>
              </a:defRPr>
            </a:lvl1pPr>
            <a:lvl2pPr marL="742950" indent="-285750" algn="l" defTabSz="914400" rtl="0" eaLnBrk="1" latinLnBrk="0" hangingPunct="1">
              <a:spcBef>
                <a:spcPct val="20000"/>
              </a:spcBef>
              <a:buClr>
                <a:srgbClr val="1D3D93"/>
              </a:buClr>
              <a:buFont typeface="Wingdings" panose="05000000000000000000" pitchFamily="2" charset="2"/>
              <a:buChar char="§"/>
              <a:defRPr lang="en-US" sz="2800" kern="1200" dirty="0" smtClean="0">
                <a:solidFill>
                  <a:schemeClr val="tx1"/>
                </a:solidFill>
                <a:latin typeface="Lucida Sans" panose="020B0602030504020204" pitchFamily="34" charset="0"/>
                <a:ea typeface="+mn-ea"/>
                <a:cs typeface="+mn-cs"/>
              </a:defRPr>
            </a:lvl2pPr>
            <a:lvl3pPr marL="1143000" indent="-228600" algn="l" defTabSz="914400" rtl="0" eaLnBrk="1" latinLnBrk="0" hangingPunct="1">
              <a:spcBef>
                <a:spcPct val="20000"/>
              </a:spcBef>
              <a:buClr>
                <a:srgbClr val="1D3D93"/>
              </a:buClr>
              <a:buFont typeface="Wingdings" panose="05000000000000000000" pitchFamily="2" charset="2"/>
              <a:buChar char="§"/>
              <a:defRPr lang="en-US" sz="2400" kern="1200" dirty="0" smtClean="0">
                <a:solidFill>
                  <a:schemeClr val="tx1"/>
                </a:solidFill>
                <a:latin typeface="Lucida Sans" panose="020B0602030504020204" pitchFamily="34" charset="0"/>
                <a:ea typeface="+mn-ea"/>
                <a:cs typeface="+mn-cs"/>
              </a:defRPr>
            </a:lvl3pPr>
            <a:lvl4pPr marL="1600200" indent="-228600" algn="l" defTabSz="914400" rtl="0" eaLnBrk="1" latinLnBrk="0" hangingPunct="1">
              <a:spcBef>
                <a:spcPct val="20000"/>
              </a:spcBef>
              <a:buClr>
                <a:srgbClr val="1D3D93"/>
              </a:buClr>
              <a:buFont typeface="Wingdings" panose="05000000000000000000" pitchFamily="2" charset="2"/>
              <a:buChar char="§"/>
              <a:defRPr lang="en-US" sz="2000" kern="1200" dirty="0" smtClean="0">
                <a:solidFill>
                  <a:schemeClr val="tx1"/>
                </a:solidFill>
                <a:latin typeface="Lucida Sans" panose="020B0602030504020204" pitchFamily="34" charset="0"/>
                <a:ea typeface="+mn-ea"/>
                <a:cs typeface="+mn-cs"/>
              </a:defRPr>
            </a:lvl4pPr>
            <a:lvl5pPr marL="2057400" indent="-228600" algn="l" defTabSz="914400" rtl="0" eaLnBrk="1" latinLnBrk="0" hangingPunct="1">
              <a:spcBef>
                <a:spcPct val="20000"/>
              </a:spcBef>
              <a:buClr>
                <a:srgbClr val="1D3D93"/>
              </a:buClr>
              <a:buFont typeface="Wingdings" panose="05000000000000000000" pitchFamily="2" charset="2"/>
              <a:buChar char="§"/>
              <a:defRPr lang="de-CH" sz="2000" kern="1200" dirty="0">
                <a:solidFill>
                  <a:schemeClr val="tx1"/>
                </a:solidFill>
                <a:latin typeface="Lucida Sans" panose="020B0602030504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pPr>
            <a:endParaRPr lang="es-ES" sz="2200" dirty="0">
              <a:solidFill>
                <a:schemeClr val="tx2"/>
              </a:solidFill>
              <a:latin typeface="+mj-lt"/>
            </a:endParaRPr>
          </a:p>
          <a:p>
            <a:pPr>
              <a:lnSpc>
                <a:spcPct val="150000"/>
              </a:lnSpc>
            </a:pPr>
            <a:endParaRPr lang="en-US" sz="2000" dirty="0">
              <a:solidFill>
                <a:schemeClr val="tx2"/>
              </a:solidFill>
              <a:latin typeface="+mj-lt"/>
            </a:endParaRPr>
          </a:p>
        </p:txBody>
      </p:sp>
      <p:sp>
        <p:nvSpPr>
          <p:cNvPr id="7" name="TextBox 6">
            <a:extLst>
              <a:ext uri="{FF2B5EF4-FFF2-40B4-BE49-F238E27FC236}">
                <a16:creationId xmlns:a16="http://schemas.microsoft.com/office/drawing/2014/main" id="{3639774B-D825-463B-A471-73A4B02A6FDF}"/>
              </a:ext>
            </a:extLst>
          </p:cNvPr>
          <p:cNvSpPr txBox="1"/>
          <p:nvPr/>
        </p:nvSpPr>
        <p:spPr>
          <a:xfrm>
            <a:off x="323528" y="1196752"/>
            <a:ext cx="8496944" cy="500528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fontAlgn="base">
              <a:lnSpc>
                <a:spcPct val="107000"/>
              </a:lnSpc>
              <a:spcAft>
                <a:spcPts val="800"/>
              </a:spcAft>
            </a:pPr>
            <a:r>
              <a:rPr lang="en-US" sz="1600" b="1" dirty="0">
                <a:solidFill>
                  <a:srgbClr val="404040"/>
                </a:solidFill>
                <a:effectLst/>
                <a:latin typeface="Cambria" panose="02040503050406030204" pitchFamily="18" charset="0"/>
                <a:ea typeface="Cambria" panose="02040503050406030204" pitchFamily="18" charset="0"/>
                <a:cs typeface="Times New Roman" panose="02020603050405020304" pitchFamily="18" charset="0"/>
              </a:rPr>
              <a:t>Individual Fellowships (IF</a:t>
            </a:r>
            <a:r>
              <a:rPr lang="lv-LV" sz="1600" b="1" dirty="0">
                <a:solidFill>
                  <a:srgbClr val="404040"/>
                </a:solidFill>
                <a:effectLst/>
                <a:latin typeface="Cambria" panose="02040503050406030204" pitchFamily="18" charset="0"/>
                <a:ea typeface="Cambria" panose="02040503050406030204" pitchFamily="18" charset="0"/>
                <a:cs typeface="Times New Roman" panose="02020603050405020304" pitchFamily="18" charset="0"/>
              </a:rPr>
              <a:t>-EF</a:t>
            </a:r>
            <a:r>
              <a:rPr lang="en-US" sz="1600" b="1" dirty="0">
                <a:solidFill>
                  <a:srgbClr val="404040"/>
                </a:solidFill>
                <a:effectLst/>
                <a:latin typeface="Cambria" panose="02040503050406030204" pitchFamily="18" charset="0"/>
                <a:ea typeface="Cambria" panose="02040503050406030204" pitchFamily="18" charset="0"/>
                <a:cs typeface="Times New Roman" panose="02020603050405020304" pitchFamily="18" charset="0"/>
              </a:rPr>
              <a:t>)</a:t>
            </a:r>
            <a:r>
              <a:rPr lang="lv-LV" sz="1600" b="1" dirty="0">
                <a:solidFill>
                  <a:srgbClr val="404040"/>
                </a:solidFill>
                <a:effectLst/>
                <a:latin typeface="Cambria" panose="02040503050406030204" pitchFamily="18" charset="0"/>
                <a:ea typeface="Cambria" panose="02040503050406030204" pitchFamily="18" charset="0"/>
                <a:cs typeface="Times New Roman" panose="02020603050405020304" pitchFamily="18" charset="0"/>
              </a:rPr>
              <a:t> </a:t>
            </a:r>
            <a:r>
              <a:rPr lang="en-US" sz="1600" b="1" dirty="0">
                <a:solidFill>
                  <a:srgbClr val="404040"/>
                </a:solidFill>
                <a:effectLst/>
                <a:latin typeface="Cambria" panose="02040503050406030204" pitchFamily="18" charset="0"/>
                <a:ea typeface="Cambria" panose="02040503050406030204" pitchFamily="18" charset="0"/>
                <a:cs typeface="Times New Roman" panose="02020603050405020304" pitchFamily="18" charset="0"/>
              </a:rPr>
              <a:t>Call:</a:t>
            </a:r>
            <a:r>
              <a:rPr lang="en-US" sz="1600" dirty="0">
                <a:solidFill>
                  <a:srgbClr val="404040"/>
                </a:solidFill>
                <a:effectLst/>
                <a:latin typeface="Cambria" panose="02040503050406030204" pitchFamily="18" charset="0"/>
                <a:ea typeface="Cambria" panose="02040503050406030204" pitchFamily="18" charset="0"/>
                <a:cs typeface="Times New Roman" panose="02020603050405020304" pitchFamily="18" charset="0"/>
              </a:rPr>
              <a:t> </a:t>
            </a:r>
            <a:r>
              <a:rPr lang="en-US" sz="1600" b="1" dirty="0">
                <a:solidFill>
                  <a:srgbClr val="404040"/>
                </a:solidFill>
                <a:effectLst/>
                <a:latin typeface="Cambria" panose="02040503050406030204" pitchFamily="18" charset="0"/>
                <a:ea typeface="Cambria" panose="02040503050406030204" pitchFamily="18" charset="0"/>
                <a:cs typeface="Times New Roman" panose="02020603050405020304" pitchFamily="18" charset="0"/>
              </a:rPr>
              <a:t>H2020-MSCA-IF-201</a:t>
            </a:r>
            <a:r>
              <a:rPr lang="lv-LV" sz="1600" b="1" dirty="0">
                <a:solidFill>
                  <a:srgbClr val="404040"/>
                </a:solidFill>
                <a:effectLst/>
                <a:latin typeface="Cambria" panose="02040503050406030204" pitchFamily="18" charset="0"/>
                <a:ea typeface="Cambria" panose="02040503050406030204" pitchFamily="18" charset="0"/>
                <a:cs typeface="Times New Roman" panose="02020603050405020304" pitchFamily="18" charset="0"/>
              </a:rPr>
              <a:t>6 </a:t>
            </a:r>
            <a:r>
              <a:rPr lang="lv-LV" sz="1600" b="1" i="0" dirty="0" err="1">
                <a:solidFill>
                  <a:srgbClr val="333333"/>
                </a:solidFill>
                <a:effectLst/>
                <a:latin typeface="Cambria" panose="02040503050406030204" pitchFamily="18" charset="0"/>
                <a:ea typeface="Cambria" panose="02040503050406030204" pitchFamily="18" charset="0"/>
                <a:hlinkClick r:id="rId3"/>
              </a:rPr>
              <a:t>DesignEng</a:t>
            </a:r>
            <a:r>
              <a:rPr lang="lv-LV" sz="1600" b="1" i="0" dirty="0">
                <a:solidFill>
                  <a:srgbClr val="333333"/>
                </a:solidFill>
                <a:effectLst/>
                <a:latin typeface="Cambria" panose="02040503050406030204" pitchFamily="18" charset="0"/>
                <a:ea typeface="Cambria" panose="02040503050406030204" pitchFamily="18" charset="0"/>
                <a:hlinkClick r:id="rId3"/>
              </a:rPr>
              <a:t> </a:t>
            </a:r>
            <a:r>
              <a:rPr lang="lv-LV" sz="1600" b="1" i="0" dirty="0">
                <a:solidFill>
                  <a:srgbClr val="333333"/>
                </a:solidFill>
                <a:effectLst/>
                <a:latin typeface="Cambria" panose="02040503050406030204" pitchFamily="18" charset="0"/>
                <a:ea typeface="Cambria" panose="02040503050406030204" pitchFamily="18" charset="0"/>
              </a:rPr>
              <a:t> / SOC</a:t>
            </a:r>
          </a:p>
          <a:p>
            <a:pPr fontAlgn="base">
              <a:lnSpc>
                <a:spcPct val="107000"/>
              </a:lnSpc>
              <a:spcAft>
                <a:spcPts val="800"/>
              </a:spcAft>
            </a:pPr>
            <a:r>
              <a:rPr lang="en-US" sz="1200" b="0" i="0" dirty="0">
                <a:solidFill>
                  <a:srgbClr val="333333"/>
                </a:solidFill>
                <a:effectLst/>
                <a:latin typeface="Cambria" panose="02040503050406030204" pitchFamily="18" charset="0"/>
                <a:ea typeface="Cambria" panose="02040503050406030204" pitchFamily="18" charset="0"/>
              </a:rPr>
              <a:t>Germany fell 76,400 engineers short in 2011. Britain falls short 55,000 engineers every year. Such deficits adversely affect Europe’s R&amp;D, patent filings, and tech production. Failure to attract women exacerbates the crisis. Europe urgently needs diverse engineers who can work collaboratively and creatively. Why does engineering struggle to attract students when architecture courses fill with women and men? Education experts (Boyer and </a:t>
            </a:r>
            <a:r>
              <a:rPr lang="en-US" sz="1200" b="0" i="0" dirty="0" err="1">
                <a:solidFill>
                  <a:srgbClr val="333333"/>
                </a:solidFill>
                <a:effectLst/>
                <a:latin typeface="Cambria" panose="02040503050406030204" pitchFamily="18" charset="0"/>
                <a:ea typeface="Cambria" panose="02040503050406030204" pitchFamily="18" charset="0"/>
              </a:rPr>
              <a:t>Mitgang</a:t>
            </a:r>
            <a:r>
              <a:rPr lang="en-US" sz="1200" b="0" i="0" dirty="0">
                <a:solidFill>
                  <a:srgbClr val="333333"/>
                </a:solidFill>
                <a:effectLst/>
                <a:latin typeface="Cambria" panose="02040503050406030204" pitchFamily="18" charset="0"/>
                <a:ea typeface="Cambria" panose="02040503050406030204" pitchFamily="18" charset="0"/>
              </a:rPr>
              <a:t>) say architects learn in more hands-on and effective ways than engineers. Which techniques can be transferred to make engineering more compelling?</a:t>
            </a:r>
            <a:r>
              <a:rPr lang="lv-LV" sz="1200" b="0" i="0" dirty="0">
                <a:solidFill>
                  <a:srgbClr val="333333"/>
                </a:solidFill>
                <a:effectLst/>
                <a:latin typeface="Cambria" panose="02040503050406030204" pitchFamily="18" charset="0"/>
                <a:ea typeface="Cambria" panose="02040503050406030204" pitchFamily="18" charset="0"/>
              </a:rPr>
              <a:t> </a:t>
            </a:r>
          </a:p>
          <a:p>
            <a:pPr fontAlgn="base">
              <a:lnSpc>
                <a:spcPct val="107000"/>
              </a:lnSpc>
              <a:spcAft>
                <a:spcPts val="800"/>
              </a:spcAft>
            </a:pPr>
            <a:br>
              <a:rPr lang="en-US" sz="1400" dirty="0">
                <a:latin typeface="Cambria" panose="02040503050406030204" pitchFamily="18" charset="0"/>
                <a:ea typeface="Cambria" panose="02040503050406030204" pitchFamily="18" charset="0"/>
              </a:rPr>
            </a:br>
            <a:r>
              <a:rPr lang="en-US" sz="1400" b="1" i="0" dirty="0">
                <a:solidFill>
                  <a:srgbClr val="333333"/>
                </a:solidFill>
                <a:effectLst/>
                <a:latin typeface="Cambria" panose="02040503050406030204" pitchFamily="18" charset="0"/>
                <a:ea typeface="Cambria" panose="02040503050406030204" pitchFamily="18" charset="0"/>
              </a:rPr>
              <a:t>This project will generate new understandings of how students develop knowledge-production skills. </a:t>
            </a:r>
            <a:r>
              <a:rPr lang="en-US" sz="1400" b="0" i="0" dirty="0">
                <a:solidFill>
                  <a:srgbClr val="333333"/>
                </a:solidFill>
                <a:effectLst/>
                <a:latin typeface="Cambria" panose="02040503050406030204" pitchFamily="18" charset="0"/>
                <a:ea typeface="Cambria" panose="02040503050406030204" pitchFamily="18" charset="0"/>
              </a:rPr>
              <a:t>While receiving crucial training at University College London, Prof Chance will investigate overlaps </a:t>
            </a:r>
            <a:r>
              <a:rPr lang="en-US" sz="1400" b="1" i="0" dirty="0">
                <a:solidFill>
                  <a:srgbClr val="333333"/>
                </a:solidFill>
                <a:effectLst/>
                <a:latin typeface="Cambria" panose="02040503050406030204" pitchFamily="18" charset="0"/>
                <a:ea typeface="Cambria" panose="02040503050406030204" pitchFamily="18" charset="0"/>
              </a:rPr>
              <a:t>between epistemology </a:t>
            </a:r>
            <a:r>
              <a:rPr lang="en-US" sz="1400" b="0" i="0" dirty="0">
                <a:solidFill>
                  <a:srgbClr val="333333"/>
                </a:solidFill>
                <a:effectLst/>
                <a:latin typeface="Cambria" panose="02040503050406030204" pitchFamily="18" charset="0"/>
                <a:ea typeface="Cambria" panose="02040503050406030204" pitchFamily="18" charset="0"/>
              </a:rPr>
              <a:t>(a field that asks “What is knowledge? How is it made and verified?”) </a:t>
            </a:r>
            <a:r>
              <a:rPr lang="en-US" sz="1400" b="1" i="0" dirty="0">
                <a:solidFill>
                  <a:srgbClr val="333333"/>
                </a:solidFill>
                <a:effectLst/>
                <a:latin typeface="Cambria" panose="02040503050406030204" pitchFamily="18" charset="0"/>
                <a:ea typeface="Cambria" panose="02040503050406030204" pitchFamily="18" charset="0"/>
              </a:rPr>
              <a:t>and design thinking </a:t>
            </a:r>
            <a:r>
              <a:rPr lang="en-US" sz="1400" b="0" i="0" dirty="0">
                <a:solidFill>
                  <a:srgbClr val="333333"/>
                </a:solidFill>
                <a:effectLst/>
                <a:latin typeface="Cambria" panose="02040503050406030204" pitchFamily="18" charset="0"/>
                <a:ea typeface="Cambria" panose="02040503050406030204" pitchFamily="18" charset="0"/>
              </a:rPr>
              <a:t>(“How is knowledge made and used in the process of design?”). She will </a:t>
            </a:r>
            <a:r>
              <a:rPr lang="en-US" sz="1400" b="1" i="0" dirty="0">
                <a:solidFill>
                  <a:srgbClr val="333333"/>
                </a:solidFill>
                <a:effectLst/>
                <a:latin typeface="Cambria" panose="02040503050406030204" pitchFamily="18" charset="0"/>
                <a:ea typeface="Cambria" panose="02040503050406030204" pitchFamily="18" charset="0"/>
              </a:rPr>
              <a:t>collect data </a:t>
            </a:r>
            <a:r>
              <a:rPr lang="en-US" sz="1400" b="0" i="0" dirty="0">
                <a:solidFill>
                  <a:srgbClr val="333333"/>
                </a:solidFill>
                <a:effectLst/>
                <a:latin typeface="Cambria" panose="02040503050406030204" pitchFamily="18" charset="0"/>
                <a:ea typeface="Cambria" panose="02040503050406030204" pitchFamily="18" charset="0"/>
              </a:rPr>
              <a:t>in four European countries—evaluating the role of design projects in the learning, epistemological development, and retention of students—with a focus on women’s experiences. </a:t>
            </a:r>
            <a:r>
              <a:rPr lang="en-US" sz="1400" b="1" i="0" dirty="0">
                <a:solidFill>
                  <a:srgbClr val="333333"/>
                </a:solidFill>
                <a:effectLst/>
                <a:latin typeface="Cambria" panose="02040503050406030204" pitchFamily="18" charset="0"/>
                <a:ea typeface="Cambria" panose="02040503050406030204" pitchFamily="18" charset="0"/>
              </a:rPr>
              <a:t>Overall objectives are </a:t>
            </a:r>
            <a:r>
              <a:rPr lang="en-US" sz="1400" b="0" i="0" dirty="0">
                <a:solidFill>
                  <a:srgbClr val="333333"/>
                </a:solidFill>
                <a:effectLst/>
                <a:latin typeface="Cambria" panose="02040503050406030204" pitchFamily="18" charset="0"/>
                <a:ea typeface="Cambria" panose="02040503050406030204" pitchFamily="18" charset="0"/>
              </a:rPr>
              <a:t>to: (1) develop and promote better ways to teach and support STEM students; (2) help transform engineering into a more diverse and creative field; and (3) investigate questions surrounding the theme</a:t>
            </a:r>
            <a:r>
              <a:rPr lang="lv-LV" sz="1400" b="0" i="0" dirty="0">
                <a:solidFill>
                  <a:srgbClr val="333333"/>
                </a:solidFill>
                <a:effectLst/>
                <a:latin typeface="Cambria" panose="02040503050406030204" pitchFamily="18" charset="0"/>
                <a:ea typeface="Cambria" panose="02040503050406030204" pitchFamily="18" charset="0"/>
              </a:rPr>
              <a:t>: </a:t>
            </a:r>
            <a:r>
              <a:rPr lang="en-US" sz="1400" i="0" u="sng" dirty="0">
                <a:solidFill>
                  <a:srgbClr val="333333"/>
                </a:solidFill>
                <a:effectLst/>
                <a:latin typeface="Cambria" panose="02040503050406030204" pitchFamily="18" charset="0"/>
                <a:ea typeface="Cambria" panose="02040503050406030204" pitchFamily="18" charset="0"/>
              </a:rPr>
              <a:t>To what extents do design projects influence the cognitive and epistemological development of undergraduates in engineering and architecture?</a:t>
            </a:r>
            <a:r>
              <a:rPr lang="lv-LV" sz="1400" i="0" u="sng" dirty="0">
                <a:solidFill>
                  <a:srgbClr val="333333"/>
                </a:solidFill>
                <a:effectLst/>
                <a:latin typeface="Cambria" panose="02040503050406030204" pitchFamily="18" charset="0"/>
                <a:ea typeface="Cambria" panose="02040503050406030204" pitchFamily="18" charset="0"/>
              </a:rPr>
              <a:t>  </a:t>
            </a:r>
            <a:r>
              <a:rPr lang="en-US" sz="1400" b="0" i="0" dirty="0">
                <a:solidFill>
                  <a:srgbClr val="333333"/>
                </a:solidFill>
                <a:effectLst/>
                <a:latin typeface="Cambria" panose="02040503050406030204" pitchFamily="18" charset="0"/>
                <a:ea typeface="Cambria" panose="02040503050406030204" pitchFamily="18" charset="0"/>
              </a:rPr>
              <a:t>The approach draws from Dr Chance’s unique </a:t>
            </a:r>
            <a:r>
              <a:rPr lang="en-US" sz="1400" b="1" i="0" dirty="0">
                <a:solidFill>
                  <a:srgbClr val="333333"/>
                </a:solidFill>
                <a:effectLst/>
                <a:latin typeface="Cambria" panose="02040503050406030204" pitchFamily="18" charset="0"/>
                <a:ea typeface="Cambria" panose="02040503050406030204" pitchFamily="18" charset="0"/>
              </a:rPr>
              <a:t>multidisciplinary skill set and state-of-the-art: </a:t>
            </a:r>
            <a:r>
              <a:rPr lang="en-US" sz="1400" b="0" i="0" dirty="0">
                <a:solidFill>
                  <a:srgbClr val="333333"/>
                </a:solidFill>
                <a:effectLst/>
                <a:latin typeface="Cambria" panose="02040503050406030204" pitchFamily="18" charset="0"/>
                <a:ea typeface="Cambria" panose="02040503050406030204" pitchFamily="18" charset="0"/>
              </a:rPr>
              <a:t>(1) practices in architecture education, (2) research in engineering education, and (3) theories of student development. She will produce mixed-methods research in a ground-breaking field, new/pilot-tested assignment briefs and a special focus journal to help revolutionize engineering teaching, and outreach/communication to crucial audiences.</a:t>
            </a:r>
            <a:r>
              <a:rPr lang="lv-LV" sz="1400" b="0" i="0" dirty="0">
                <a:solidFill>
                  <a:srgbClr val="333333"/>
                </a:solidFill>
                <a:effectLst/>
                <a:latin typeface="Cambria" panose="02040503050406030204" pitchFamily="18" charset="0"/>
                <a:ea typeface="Cambria" panose="02040503050406030204" pitchFamily="18" charset="0"/>
              </a:rPr>
              <a:t> </a:t>
            </a:r>
            <a:r>
              <a:rPr lang="lv-LV" sz="1500" b="1" i="0" dirty="0" err="1">
                <a:solidFill>
                  <a:srgbClr val="333333"/>
                </a:solidFill>
                <a:effectLst/>
                <a:highlight>
                  <a:srgbClr val="00FF00"/>
                </a:highlight>
                <a:latin typeface="Cambria" panose="02040503050406030204" pitchFamily="18" charset="0"/>
                <a:ea typeface="Cambria" panose="02040503050406030204" pitchFamily="18" charset="0"/>
                <a:hlinkClick r:id="rId4"/>
              </a:rPr>
              <a:t>Read</a:t>
            </a:r>
            <a:r>
              <a:rPr lang="lv-LV" sz="1500" b="1" i="0" dirty="0">
                <a:solidFill>
                  <a:srgbClr val="333333"/>
                </a:solidFill>
                <a:effectLst/>
                <a:highlight>
                  <a:srgbClr val="00FF00"/>
                </a:highlight>
                <a:latin typeface="Cambria" panose="02040503050406030204" pitchFamily="18" charset="0"/>
                <a:ea typeface="Cambria" panose="02040503050406030204" pitchFamily="18" charset="0"/>
                <a:hlinkClick r:id="rId4"/>
              </a:rPr>
              <a:t> </a:t>
            </a:r>
            <a:r>
              <a:rPr lang="lv-LV" sz="1500" b="1" i="0" dirty="0" err="1">
                <a:solidFill>
                  <a:srgbClr val="333333"/>
                </a:solidFill>
                <a:effectLst/>
                <a:highlight>
                  <a:srgbClr val="00FF00"/>
                </a:highlight>
                <a:latin typeface="Cambria" panose="02040503050406030204" pitchFamily="18" charset="0"/>
                <a:ea typeface="Cambria" panose="02040503050406030204" pitchFamily="18" charset="0"/>
                <a:hlinkClick r:id="rId4"/>
              </a:rPr>
              <a:t>her</a:t>
            </a:r>
            <a:r>
              <a:rPr lang="lv-LV" sz="1500" b="1" i="0" dirty="0">
                <a:solidFill>
                  <a:srgbClr val="333333"/>
                </a:solidFill>
                <a:effectLst/>
                <a:highlight>
                  <a:srgbClr val="00FF00"/>
                </a:highlight>
                <a:latin typeface="Cambria" panose="02040503050406030204" pitchFamily="18" charset="0"/>
                <a:ea typeface="Cambria" panose="02040503050406030204" pitchFamily="18" charset="0"/>
                <a:hlinkClick r:id="rId4"/>
              </a:rPr>
              <a:t> blog </a:t>
            </a:r>
            <a:endParaRPr lang="lv-LV" sz="1500" b="1" dirty="0">
              <a:solidFill>
                <a:srgbClr val="404040"/>
              </a:solidFill>
              <a:highlight>
                <a:srgbClr val="00FF00"/>
              </a:highligh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24818879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DCD819-F97E-4E24-AC0B-814596513E99}"/>
              </a:ext>
            </a:extLst>
          </p:cNvPr>
          <p:cNvSpPr>
            <a:spLocks noGrp="1"/>
          </p:cNvSpPr>
          <p:nvPr>
            <p:ph type="title"/>
          </p:nvPr>
        </p:nvSpPr>
        <p:spPr/>
        <p:txBody>
          <a:bodyPr/>
          <a:lstStyle/>
          <a:p>
            <a:r>
              <a:rPr lang="de-CH" dirty="0">
                <a:latin typeface="Cambria" panose="02040503050406030204" pitchFamily="18" charset="0"/>
                <a:ea typeface="Cambria" panose="02040503050406030204" pitchFamily="18" charset="0"/>
              </a:rPr>
              <a:t>Abstract</a:t>
            </a:r>
            <a:r>
              <a:rPr lang="lv-LV" dirty="0">
                <a:latin typeface="Cambria" panose="02040503050406030204" pitchFamily="18" charset="0"/>
                <a:ea typeface="Cambria" panose="02040503050406030204" pitchFamily="18" charset="0"/>
              </a:rPr>
              <a:t>- exa</a:t>
            </a:r>
            <a:r>
              <a:rPr lang="de-DE" dirty="0">
                <a:latin typeface="Cambria" panose="02040503050406030204" pitchFamily="18" charset="0"/>
                <a:ea typeface="Cambria" panose="02040503050406030204" pitchFamily="18" charset="0"/>
              </a:rPr>
              <a:t>mp</a:t>
            </a:r>
            <a:r>
              <a:rPr lang="lv-LV" dirty="0">
                <a:latin typeface="Cambria" panose="02040503050406030204" pitchFamily="18" charset="0"/>
                <a:ea typeface="Cambria" panose="02040503050406030204" pitchFamily="18" charset="0"/>
              </a:rPr>
              <a:t>le2</a:t>
            </a:r>
            <a:endParaRPr lang="lv-LV" dirty="0"/>
          </a:p>
        </p:txBody>
      </p:sp>
      <p:sp>
        <p:nvSpPr>
          <p:cNvPr id="4" name="Content Placeholder 3">
            <a:extLst>
              <a:ext uri="{FF2B5EF4-FFF2-40B4-BE49-F238E27FC236}">
                <a16:creationId xmlns:a16="http://schemas.microsoft.com/office/drawing/2014/main" id="{16C3E243-4FAD-4829-A138-219E1C1304C8}"/>
              </a:ext>
            </a:extLst>
          </p:cNvPr>
          <p:cNvSpPr>
            <a:spLocks noGrp="1"/>
          </p:cNvSpPr>
          <p:nvPr>
            <p:ph idx="1"/>
          </p:nvPr>
        </p:nvSpPr>
        <p:spPr>
          <a:xfrm>
            <a:off x="457200" y="1340768"/>
            <a:ext cx="8229600" cy="5328592"/>
          </a:xfrm>
        </p:spPr>
        <p:style>
          <a:lnRef idx="1">
            <a:schemeClr val="accent1"/>
          </a:lnRef>
          <a:fillRef idx="2">
            <a:schemeClr val="accent1"/>
          </a:fillRef>
          <a:effectRef idx="1">
            <a:schemeClr val="accent1"/>
          </a:effectRef>
          <a:fontRef idx="minor">
            <a:schemeClr val="dk1"/>
          </a:fontRef>
        </p:style>
        <p:txBody>
          <a:bodyPr>
            <a:noAutofit/>
          </a:bodyPr>
          <a:lstStyle/>
          <a:p>
            <a:pPr marL="0" indent="0">
              <a:buNone/>
            </a:pPr>
            <a:r>
              <a:rPr lang="lv-LV" sz="1550" b="0" i="0" dirty="0">
                <a:solidFill>
                  <a:srgbClr val="333333"/>
                </a:solidFill>
                <a:effectLst/>
                <a:latin typeface="Cambria" panose="02040503050406030204" pitchFamily="18" charset="0"/>
                <a:ea typeface="Cambria" panose="02040503050406030204" pitchFamily="18" charset="0"/>
              </a:rPr>
              <a:t>H2020-MSCA-IF-2016 (EF) </a:t>
            </a:r>
            <a:r>
              <a:rPr lang="lv-LV" sz="1550" b="1" i="0" dirty="0">
                <a:solidFill>
                  <a:srgbClr val="333333"/>
                </a:solidFill>
                <a:effectLst/>
                <a:latin typeface="Cambria" panose="02040503050406030204" pitchFamily="18" charset="0"/>
                <a:ea typeface="Cambria" panose="02040503050406030204" pitchFamily="18" charset="0"/>
                <a:hlinkClick r:id="rId2"/>
              </a:rPr>
              <a:t>MERWBKBS </a:t>
            </a:r>
            <a:r>
              <a:rPr lang="lv-LV" sz="1550" b="1" i="0" dirty="0">
                <a:solidFill>
                  <a:srgbClr val="333333"/>
                </a:solidFill>
                <a:effectLst/>
                <a:latin typeface="Cambria" panose="02040503050406030204" pitchFamily="18" charset="0"/>
                <a:ea typeface="Cambria" panose="02040503050406030204" pitchFamily="18" charset="0"/>
              </a:rPr>
              <a:t>Tartu, EE</a:t>
            </a:r>
            <a:endParaRPr lang="lv-LV" sz="1550" b="0" i="0" dirty="0">
              <a:solidFill>
                <a:srgbClr val="333333"/>
              </a:solidFill>
              <a:effectLst/>
              <a:latin typeface="Cambria" panose="02040503050406030204" pitchFamily="18" charset="0"/>
              <a:ea typeface="Cambria" panose="02040503050406030204" pitchFamily="18" charset="0"/>
            </a:endParaRPr>
          </a:p>
          <a:p>
            <a:pPr marL="0" indent="0">
              <a:buNone/>
            </a:pPr>
            <a:r>
              <a:rPr lang="en-US" sz="1550" b="1" i="0" u="none" strike="noStrike" dirty="0">
                <a:solidFill>
                  <a:srgbClr val="333333"/>
                </a:solidFill>
                <a:effectLst/>
                <a:latin typeface="Cambria" panose="02040503050406030204" pitchFamily="18" charset="0"/>
                <a:ea typeface="Cambria" panose="02040503050406030204" pitchFamily="18" charset="0"/>
              </a:rPr>
              <a:t>Patterns and management of ethnic relations in the Western Balkans and the Baltic States</a:t>
            </a:r>
            <a:br>
              <a:rPr lang="en-US" sz="1550" dirty="0">
                <a:latin typeface="Cambria" panose="02040503050406030204" pitchFamily="18" charset="0"/>
                <a:ea typeface="Cambria" panose="02040503050406030204" pitchFamily="18" charset="0"/>
              </a:rPr>
            </a:br>
            <a:br>
              <a:rPr lang="en-US" sz="1550" dirty="0">
                <a:latin typeface="Cambria" panose="02040503050406030204" pitchFamily="18" charset="0"/>
                <a:ea typeface="Cambria" panose="02040503050406030204" pitchFamily="18" charset="0"/>
              </a:rPr>
            </a:br>
            <a:r>
              <a:rPr lang="en-US" sz="1550" b="0" i="0" dirty="0">
                <a:solidFill>
                  <a:srgbClr val="333333"/>
                </a:solidFill>
                <a:effectLst/>
                <a:latin typeface="Cambria" panose="02040503050406030204" pitchFamily="18" charset="0"/>
                <a:ea typeface="Cambria" panose="02040503050406030204" pitchFamily="18" charset="0"/>
              </a:rPr>
              <a:t>This study will </a:t>
            </a:r>
            <a:r>
              <a:rPr lang="en-US" sz="1550" i="0" dirty="0">
                <a:solidFill>
                  <a:srgbClr val="333333"/>
                </a:solidFill>
                <a:effectLst/>
                <a:latin typeface="Cambria" panose="02040503050406030204" pitchFamily="18" charset="0"/>
                <a:ea typeface="Cambria" panose="02040503050406030204" pitchFamily="18" charset="0"/>
              </a:rPr>
              <a:t>compare the management </a:t>
            </a:r>
            <a:r>
              <a:rPr lang="en-US" sz="1550" b="0" i="0" dirty="0">
                <a:solidFill>
                  <a:srgbClr val="333333"/>
                </a:solidFill>
                <a:effectLst/>
                <a:latin typeface="Cambria" panose="02040503050406030204" pitchFamily="18" charset="0"/>
                <a:ea typeface="Cambria" panose="02040503050406030204" pitchFamily="18" charset="0"/>
              </a:rPr>
              <a:t>of ethnic relations in two Western Balkan states (Serbia and Croatia) with the management of ethnic relations in two Baltic republics (Latvia and Estonia). </a:t>
            </a:r>
            <a:r>
              <a:rPr lang="en-US" sz="1550" i="0" dirty="0">
                <a:solidFill>
                  <a:srgbClr val="333333"/>
                </a:solidFill>
                <a:effectLst/>
                <a:latin typeface="Cambria" panose="02040503050406030204" pitchFamily="18" charset="0"/>
                <a:ea typeface="Cambria" panose="02040503050406030204" pitchFamily="18" charset="0"/>
              </a:rPr>
              <a:t>It will concentrate on: </a:t>
            </a:r>
            <a:r>
              <a:rPr lang="en-US" sz="1550" b="0" i="0" dirty="0">
                <a:solidFill>
                  <a:srgbClr val="333333"/>
                </a:solidFill>
                <a:effectLst/>
                <a:latin typeface="Cambria" panose="02040503050406030204" pitchFamily="18" charset="0"/>
                <a:ea typeface="Cambria" panose="02040503050406030204" pitchFamily="18" charset="0"/>
              </a:rPr>
              <a:t>(a) the legal and institutional infrastructures on minority rights; (b) the impact of domestic and external actors on the management of ethnic relations. This research is placed inside the framework of the EU’s enlargement. Latvia and Estonia have been EU member-states since 2004. Croatia joined the EU in 2013 whereas accession negotiations with Serbia commenced in October 2011. By conducting research on two different post-Communist settings (two post-Yugoslav and two post-Soviet states) </a:t>
            </a:r>
            <a:r>
              <a:rPr lang="en-US" sz="1550" i="0" dirty="0">
                <a:solidFill>
                  <a:srgbClr val="333333"/>
                </a:solidFill>
                <a:effectLst/>
                <a:latin typeface="Cambria" panose="02040503050406030204" pitchFamily="18" charset="0"/>
                <a:ea typeface="Cambria" panose="02040503050406030204" pitchFamily="18" charset="0"/>
              </a:rPr>
              <a:t>this comparative project will provide new insights in conflict resolution </a:t>
            </a:r>
            <a:r>
              <a:rPr lang="en-US" sz="1550" b="0" i="0" dirty="0">
                <a:solidFill>
                  <a:srgbClr val="333333"/>
                </a:solidFill>
                <a:effectLst/>
                <a:latin typeface="Cambria" panose="02040503050406030204" pitchFamily="18" charset="0"/>
                <a:ea typeface="Cambria" panose="02040503050406030204" pitchFamily="18" charset="0"/>
              </a:rPr>
              <a:t>and the management of ethnic relations in the new and the aspiring EU member-states.</a:t>
            </a:r>
            <a:br>
              <a:rPr lang="en-US" sz="1550" dirty="0">
                <a:latin typeface="Cambria" panose="02040503050406030204" pitchFamily="18" charset="0"/>
                <a:ea typeface="Cambria" panose="02040503050406030204" pitchFamily="18" charset="0"/>
              </a:rPr>
            </a:br>
            <a:br>
              <a:rPr lang="en-US" sz="1550" dirty="0">
                <a:latin typeface="Cambria" panose="02040503050406030204" pitchFamily="18" charset="0"/>
                <a:ea typeface="Cambria" panose="02040503050406030204" pitchFamily="18" charset="0"/>
              </a:rPr>
            </a:br>
            <a:r>
              <a:rPr lang="en-US" sz="1550" i="0" dirty="0">
                <a:solidFill>
                  <a:srgbClr val="333333"/>
                </a:solidFill>
                <a:effectLst/>
                <a:latin typeface="Cambria" panose="02040503050406030204" pitchFamily="18" charset="0"/>
                <a:ea typeface="Cambria" panose="02040503050406030204" pitchFamily="18" charset="0"/>
              </a:rPr>
              <a:t>Research questions:</a:t>
            </a:r>
            <a:br>
              <a:rPr lang="en-US" sz="1550" b="0" dirty="0">
                <a:latin typeface="Cambria" panose="02040503050406030204" pitchFamily="18" charset="0"/>
                <a:ea typeface="Cambria" panose="02040503050406030204" pitchFamily="18" charset="0"/>
              </a:rPr>
            </a:br>
            <a:r>
              <a:rPr lang="en-US" sz="1550" b="0" i="0" dirty="0">
                <a:solidFill>
                  <a:srgbClr val="333333"/>
                </a:solidFill>
                <a:effectLst/>
                <a:latin typeface="Cambria" panose="02040503050406030204" pitchFamily="18" charset="0"/>
                <a:ea typeface="Cambria" panose="02040503050406030204" pitchFamily="18" charset="0"/>
              </a:rPr>
              <a:t>(a) How do the Western Balkan and Baltic models for managing ethnic relations compare to each other and to European standards?</a:t>
            </a:r>
            <a:br>
              <a:rPr lang="en-US" sz="1550" dirty="0">
                <a:latin typeface="Cambria" panose="02040503050406030204" pitchFamily="18" charset="0"/>
                <a:ea typeface="Cambria" panose="02040503050406030204" pitchFamily="18" charset="0"/>
              </a:rPr>
            </a:br>
            <a:r>
              <a:rPr lang="en-US" sz="1550" b="0" i="0" dirty="0">
                <a:solidFill>
                  <a:srgbClr val="333333"/>
                </a:solidFill>
                <a:effectLst/>
                <a:latin typeface="Cambria" panose="02040503050406030204" pitchFamily="18" charset="0"/>
                <a:ea typeface="Cambria" panose="02040503050406030204" pitchFamily="18" charset="0"/>
              </a:rPr>
              <a:t>(b) How does the intersection between domestic and external actors impact on the management of ethnic relations in the Western Balkans and the Baltic States?</a:t>
            </a:r>
            <a:endParaRPr lang="lv-LV" sz="155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66829271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rojekt niestandardowy">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2440</Words>
  <Application>Microsoft Office PowerPoint</Application>
  <PresentationFormat>On-screen Show (4:3)</PresentationFormat>
  <Paragraphs>193</Paragraphs>
  <Slides>22</Slides>
  <Notes>5</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22</vt:i4>
      </vt:variant>
    </vt:vector>
  </HeadingPairs>
  <TitlesOfParts>
    <vt:vector size="32" baseType="lpstr">
      <vt:lpstr>Arial Unicode MS</vt:lpstr>
      <vt:lpstr>Arial</vt:lpstr>
      <vt:lpstr>Calibri</vt:lpstr>
      <vt:lpstr>Cambria</vt:lpstr>
      <vt:lpstr>Times New Roman</vt:lpstr>
      <vt:lpstr>Verdana</vt:lpstr>
      <vt:lpstr>Wingdings</vt:lpstr>
      <vt:lpstr>Motyw pakietu Office</vt:lpstr>
      <vt:lpstr>1_Motyw pakietu Office</vt:lpstr>
      <vt:lpstr>Projekt niestandardowy</vt:lpstr>
      <vt:lpstr>Marie Skłodowska-Curie Actions PF – Postdoctoral Fellowships Proposal Structure and Abstract</vt:lpstr>
      <vt:lpstr>DISCLAIMER</vt:lpstr>
      <vt:lpstr>Funding&amp;Tenders portal </vt:lpstr>
      <vt:lpstr>Useful documents</vt:lpstr>
      <vt:lpstr>MSCA PF proposal structure</vt:lpstr>
      <vt:lpstr>Proposal parts: Part A </vt:lpstr>
      <vt:lpstr>Abstract</vt:lpstr>
      <vt:lpstr>Abstract- example 1</vt:lpstr>
      <vt:lpstr>Abstract- example2</vt:lpstr>
      <vt:lpstr>Abstract- example 3</vt:lpstr>
      <vt:lpstr>Acronym</vt:lpstr>
      <vt:lpstr>Gender Equality Plan</vt:lpstr>
      <vt:lpstr>Part B1</vt:lpstr>
      <vt:lpstr>Part B1</vt:lpstr>
      <vt:lpstr>Part B1</vt:lpstr>
      <vt:lpstr>Award criteria</vt:lpstr>
      <vt:lpstr>Part B2</vt:lpstr>
      <vt:lpstr> Important background policies</vt:lpstr>
      <vt:lpstr>MSCA Green Charter</vt:lpstr>
      <vt:lpstr> MSCA guidelines on supervision</vt:lpstr>
      <vt:lpstr>Useful resources</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AWiśniewska</dc:creator>
  <cp:lastModifiedBy>Liene Ekša</cp:lastModifiedBy>
  <cp:revision>151</cp:revision>
  <dcterms:created xsi:type="dcterms:W3CDTF">2018-04-08T12:46:38Z</dcterms:created>
  <dcterms:modified xsi:type="dcterms:W3CDTF">2021-06-04T09:25:20Z</dcterms:modified>
</cp:coreProperties>
</file>